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39"/>
  </p:notesMasterIdLst>
  <p:handoutMasterIdLst>
    <p:handoutMasterId r:id="rId40"/>
  </p:handoutMasterIdLst>
  <p:sldIdLst>
    <p:sldId id="311" r:id="rId2"/>
    <p:sldId id="427" r:id="rId3"/>
    <p:sldId id="411" r:id="rId4"/>
    <p:sldId id="416" r:id="rId5"/>
    <p:sldId id="415" r:id="rId6"/>
    <p:sldId id="421" r:id="rId7"/>
    <p:sldId id="424" r:id="rId8"/>
    <p:sldId id="426" r:id="rId9"/>
    <p:sldId id="385" r:id="rId10"/>
    <p:sldId id="389" r:id="rId11"/>
    <p:sldId id="386" r:id="rId12"/>
    <p:sldId id="391" r:id="rId13"/>
    <p:sldId id="423" r:id="rId14"/>
    <p:sldId id="418" r:id="rId15"/>
    <p:sldId id="392" r:id="rId16"/>
    <p:sldId id="412" r:id="rId17"/>
    <p:sldId id="380" r:id="rId18"/>
    <p:sldId id="407" r:id="rId19"/>
    <p:sldId id="408" r:id="rId20"/>
    <p:sldId id="409" r:id="rId21"/>
    <p:sldId id="393" r:id="rId22"/>
    <p:sldId id="419" r:id="rId23"/>
    <p:sldId id="395" r:id="rId24"/>
    <p:sldId id="396" r:id="rId25"/>
    <p:sldId id="414" r:id="rId26"/>
    <p:sldId id="394" r:id="rId27"/>
    <p:sldId id="420" r:id="rId28"/>
    <p:sldId id="399" r:id="rId29"/>
    <p:sldId id="400" r:id="rId30"/>
    <p:sldId id="401" r:id="rId31"/>
    <p:sldId id="398" r:id="rId32"/>
    <p:sldId id="413" r:id="rId33"/>
    <p:sldId id="405" r:id="rId34"/>
    <p:sldId id="410" r:id="rId35"/>
    <p:sldId id="417" r:id="rId36"/>
    <p:sldId id="425" r:id="rId37"/>
    <p:sldId id="422" r:id="rId38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dy Kei Man Ting" initials="MKMT" lastIdx="0" clrIdx="0">
    <p:extLst>
      <p:ext uri="{19B8F6BF-5375-455C-9EA6-DF929625EA0E}">
        <p15:presenceInfo xmlns:p15="http://schemas.microsoft.com/office/powerpoint/2012/main" userId="S-1-5-21-3460623366-341253605-615226383-81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FF7C80"/>
    <a:srgbClr val="0033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68459" autoAdjust="0"/>
  </p:normalViewPr>
  <p:slideViewPr>
    <p:cSldViewPr>
      <p:cViewPr varScale="1">
        <p:scale>
          <a:sx n="63" d="100"/>
          <a:sy n="63" d="100"/>
        </p:scale>
        <p:origin x="1458" y="6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ymtkei\Desktop\Chiller%20Plant\Electri_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ymtkei\Desktop\Chiller%20Plant\Electrical%20Consump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ymtkei\Desktop\Chiller%20Plant\Electrical%20Consump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ymtkei\Desktop\&#27963;&#38913;&#31807;1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ymtkei\Desktop\Chiller%20Plant\Electrical%20Consump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dymtkei\Desktop\Chiller%20Plant\Electrical%20Consump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10798206720461E-2"/>
          <c:y val="3.6749619516963858E-2"/>
          <c:w val="0.90238687173764565"/>
          <c:h val="0.865069948206453"/>
        </c:manualLayout>
      </c:layout>
      <c:lineChart>
        <c:grouping val="standard"/>
        <c:varyColors val="0"/>
        <c:ser>
          <c:idx val="0"/>
          <c:order val="0"/>
          <c:tx>
            <c:strRef>
              <c:f>Electri_1!$L$13:$L$24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Electri_1!$L$13:$L$24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Electri_1!$M$13:$M$24</c:f>
              <c:numCache>
                <c:formatCode>###\ ###\ ##0</c:formatCode>
                <c:ptCount val="12"/>
                <c:pt idx="0">
                  <c:v>419</c:v>
                </c:pt>
                <c:pt idx="1">
                  <c:v>374</c:v>
                </c:pt>
                <c:pt idx="2">
                  <c:v>370</c:v>
                </c:pt>
                <c:pt idx="3">
                  <c:v>429</c:v>
                </c:pt>
                <c:pt idx="4">
                  <c:v>477</c:v>
                </c:pt>
                <c:pt idx="5">
                  <c:v>576</c:v>
                </c:pt>
                <c:pt idx="6">
                  <c:v>659</c:v>
                </c:pt>
                <c:pt idx="7">
                  <c:v>618</c:v>
                </c:pt>
                <c:pt idx="8">
                  <c:v>637</c:v>
                </c:pt>
                <c:pt idx="9">
                  <c:v>559</c:v>
                </c:pt>
                <c:pt idx="10">
                  <c:v>469</c:v>
                </c:pt>
                <c:pt idx="11">
                  <c:v>437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Electri_1!$K$25</c:f>
              <c:strCache>
                <c:ptCount val="1"/>
                <c:pt idx="0">
                  <c:v>1980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Electri_1!$L$13:$L$24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Electri_1!$M$25:$M$36</c:f>
              <c:numCache>
                <c:formatCode>###\ ###\ ##0</c:formatCode>
                <c:ptCount val="12"/>
                <c:pt idx="0">
                  <c:v>1064</c:v>
                </c:pt>
                <c:pt idx="1">
                  <c:v>954</c:v>
                </c:pt>
                <c:pt idx="2">
                  <c:v>1006</c:v>
                </c:pt>
                <c:pt idx="3">
                  <c:v>1168</c:v>
                </c:pt>
                <c:pt idx="4">
                  <c:v>1279</c:v>
                </c:pt>
                <c:pt idx="5">
                  <c:v>1418</c:v>
                </c:pt>
                <c:pt idx="6">
                  <c:v>1618</c:v>
                </c:pt>
                <c:pt idx="7">
                  <c:v>1556</c:v>
                </c:pt>
                <c:pt idx="8">
                  <c:v>1559</c:v>
                </c:pt>
                <c:pt idx="9">
                  <c:v>1519</c:v>
                </c:pt>
                <c:pt idx="10">
                  <c:v>1302</c:v>
                </c:pt>
                <c:pt idx="11">
                  <c:v>1205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Electri_1!$K$37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Electri_1!$L$13:$L$24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Electri_1!$M$37:$M$48</c:f>
              <c:numCache>
                <c:formatCode>###\ ###\ ##0</c:formatCode>
                <c:ptCount val="12"/>
                <c:pt idx="0">
                  <c:v>2739</c:v>
                </c:pt>
                <c:pt idx="1">
                  <c:v>2657</c:v>
                </c:pt>
                <c:pt idx="2">
                  <c:v>2830</c:v>
                </c:pt>
                <c:pt idx="3">
                  <c:v>3078</c:v>
                </c:pt>
                <c:pt idx="4">
                  <c:v>3382</c:v>
                </c:pt>
                <c:pt idx="5">
                  <c:v>3901</c:v>
                </c:pt>
                <c:pt idx="6">
                  <c:v>4164</c:v>
                </c:pt>
                <c:pt idx="7">
                  <c:v>4242</c:v>
                </c:pt>
                <c:pt idx="8">
                  <c:v>4101</c:v>
                </c:pt>
                <c:pt idx="9">
                  <c:v>3836</c:v>
                </c:pt>
                <c:pt idx="10">
                  <c:v>3594</c:v>
                </c:pt>
                <c:pt idx="11">
                  <c:v>3056</c:v>
                </c:pt>
              </c:numCache>
            </c:numRef>
          </c:val>
          <c:smooth val="0"/>
        </c:ser>
        <c:ser>
          <c:idx val="3"/>
          <c:order val="3"/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Electri_1!$L$13:$L$24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Electri_1!$M$49:$M$60</c:f>
              <c:numCache>
                <c:formatCode>###\ ###\ ##0</c:formatCode>
                <c:ptCount val="12"/>
                <c:pt idx="0">
                  <c:v>5612</c:v>
                </c:pt>
                <c:pt idx="1">
                  <c:v>5101</c:v>
                </c:pt>
                <c:pt idx="2">
                  <c:v>5465</c:v>
                </c:pt>
                <c:pt idx="3">
                  <c:v>5972</c:v>
                </c:pt>
                <c:pt idx="4">
                  <c:v>7016</c:v>
                </c:pt>
                <c:pt idx="5">
                  <c:v>7677</c:v>
                </c:pt>
                <c:pt idx="6">
                  <c:v>7741</c:v>
                </c:pt>
                <c:pt idx="7">
                  <c:v>8042</c:v>
                </c:pt>
                <c:pt idx="8">
                  <c:v>7737</c:v>
                </c:pt>
                <c:pt idx="9">
                  <c:v>7501</c:v>
                </c:pt>
                <c:pt idx="10">
                  <c:v>6513</c:v>
                </c:pt>
                <c:pt idx="11">
                  <c:v>5969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Electri_1!$K$61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Electri_1!$L$13:$L$24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Electri_1!$M$61:$M$72</c:f>
              <c:numCache>
                <c:formatCode>###\ ###\ ##0</c:formatCode>
                <c:ptCount val="12"/>
                <c:pt idx="0">
                  <c:v>6975</c:v>
                </c:pt>
                <c:pt idx="1">
                  <c:v>6396</c:v>
                </c:pt>
                <c:pt idx="2">
                  <c:v>7716</c:v>
                </c:pt>
                <c:pt idx="3">
                  <c:v>7494</c:v>
                </c:pt>
                <c:pt idx="4">
                  <c:v>8685</c:v>
                </c:pt>
                <c:pt idx="5">
                  <c:v>9458</c:v>
                </c:pt>
                <c:pt idx="6">
                  <c:v>10186</c:v>
                </c:pt>
                <c:pt idx="7">
                  <c:v>10043</c:v>
                </c:pt>
                <c:pt idx="8">
                  <c:v>9416</c:v>
                </c:pt>
                <c:pt idx="9">
                  <c:v>8576</c:v>
                </c:pt>
                <c:pt idx="10">
                  <c:v>7494</c:v>
                </c:pt>
                <c:pt idx="11">
                  <c:v>7445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Electri_1!$K$73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Electri_1!$L$13:$L$24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Electri_1!$M$73:$M$84</c:f>
              <c:numCache>
                <c:formatCode>###\ ###\ ##0</c:formatCode>
                <c:ptCount val="12"/>
                <c:pt idx="0">
                  <c:v>7211</c:v>
                </c:pt>
                <c:pt idx="1">
                  <c:v>6555</c:v>
                </c:pt>
                <c:pt idx="2">
                  <c:v>7492</c:v>
                </c:pt>
                <c:pt idx="3">
                  <c:v>7939</c:v>
                </c:pt>
                <c:pt idx="4">
                  <c:v>9336</c:v>
                </c:pt>
                <c:pt idx="5">
                  <c:v>10183</c:v>
                </c:pt>
                <c:pt idx="6">
                  <c:v>10447</c:v>
                </c:pt>
                <c:pt idx="7">
                  <c:v>10423</c:v>
                </c:pt>
                <c:pt idx="8">
                  <c:v>9953</c:v>
                </c:pt>
                <c:pt idx="9">
                  <c:v>9256</c:v>
                </c:pt>
                <c:pt idx="10">
                  <c:v>7665</c:v>
                </c:pt>
                <c:pt idx="11">
                  <c:v>7432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2202056"/>
        <c:axId val="312203232"/>
      </c:lineChart>
      <c:catAx>
        <c:axId val="31220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312203232"/>
        <c:crosses val="autoZero"/>
        <c:auto val="1"/>
        <c:lblAlgn val="ctr"/>
        <c:lblOffset val="100"/>
        <c:noMultiLvlLbl val="0"/>
      </c:catAx>
      <c:valAx>
        <c:axId val="31220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312202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93957599276904"/>
          <c:y val="8.7248871457298927E-2"/>
          <c:w val="0.5044015782551512"/>
          <c:h val="0.825502257085402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26635043303356715"/>
                  <c:y val="3.72795196838445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3247EDD-527F-45E7-83A8-DA8E4274A84E}" type="CATEGORYNAME">
                      <a:rPr lang="en-US" altLang="zh-HK" smtClean="0"/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[類別名稱]</a:t>
                    </a:fld>
                    <a:r>
                      <a:rPr lang="en-US" altLang="zh-HK" dirty="0" smtClean="0"/>
                      <a:t>*</a:t>
                    </a:r>
                    <a:r>
                      <a:rPr lang="en-US" altLang="zh-HK" baseline="0" dirty="0"/>
                      <a:t>
</a:t>
                    </a:r>
                    <a:fld id="{FA1DB90A-F174-4878-8DE2-7C4FF31F86BB}" type="PERCENTAGE">
                      <a:rPr lang="en-US" altLang="zh-HK" baseline="0"/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[百分比]</a:t>
                    </a:fld>
                    <a:endParaRPr lang="en-US" altLang="zh-HK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91476121907901"/>
                      <c:h val="0.1830395961407897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6293242160251345"/>
                  <c:y val="-0.207994218416647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HK" dirty="0" smtClean="0"/>
                      <a:t>Specialized </a:t>
                    </a:r>
                    <a:fld id="{E8A24759-6E97-4746-992A-DB5461CFF9E7}" type="CATEGORYNAME">
                      <a:rPr lang="en-US" altLang="zh-HK" smtClean="0"/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[類別名稱]</a:t>
                    </a:fld>
                    <a:r>
                      <a:rPr lang="en-US" altLang="zh-HK" baseline="0" dirty="0"/>
                      <a:t>
</a:t>
                    </a:r>
                    <a:fld id="{1BE41D3E-D5EA-449E-A7E9-9D708CD38885}" type="PERCENTAGE">
                      <a:rPr lang="en-US" altLang="zh-HK" baseline="0"/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[百分比]</a:t>
                    </a:fld>
                    <a:endParaRPr lang="en-US" altLang="zh-HK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05144814807891"/>
                      <c:h val="0.2287022089176563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4847289200642991"/>
                  <c:y val="9.44962406121599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751637122746696E-2"/>
                  <c:y val="8.2066260432821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34954567253748"/>
                      <c:h val="0.1321695705819196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6.4613203002798159E-2"/>
                  <c:y val="0.130494808464411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4391450041089405"/>
                  <c:y val="2.36055411008461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工作表3!$C$14:$C$19</c:f>
              <c:strCache>
                <c:ptCount val="6"/>
                <c:pt idx="0">
                  <c:v>Chiller Plant</c:v>
                </c:pt>
                <c:pt idx="1">
                  <c:v>Air-conditioning</c:v>
                </c:pt>
                <c:pt idx="2">
                  <c:v>Lighting</c:v>
                </c:pt>
                <c:pt idx="3">
                  <c:v>Lift</c:v>
                </c:pt>
                <c:pt idx="4">
                  <c:v>Power </c:v>
                </c:pt>
                <c:pt idx="5">
                  <c:v>Fire Services </c:v>
                </c:pt>
              </c:strCache>
            </c:strRef>
          </c:cat>
          <c:val>
            <c:numRef>
              <c:f>工作表3!$D$14:$D$19</c:f>
              <c:numCache>
                <c:formatCode>General</c:formatCode>
                <c:ptCount val="6"/>
                <c:pt idx="0">
                  <c:v>55</c:v>
                </c:pt>
                <c:pt idx="1">
                  <c:v>20</c:v>
                </c:pt>
                <c:pt idx="2">
                  <c:v>12</c:v>
                </c:pt>
                <c:pt idx="3">
                  <c:v>2</c:v>
                </c:pt>
                <c:pt idx="4">
                  <c:v>10</c:v>
                </c:pt>
                <c:pt idx="5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15726886772088"/>
          <c:y val="0.19333582209122352"/>
          <c:w val="0.65591881341172609"/>
          <c:h val="0.79925320996902061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spPr>
            <a:ln>
              <a:solidFill>
                <a:srgbClr val="FF7C80"/>
              </a:solidFill>
            </a:ln>
          </c:spPr>
          <c:dPt>
            <c:idx val="0"/>
            <c:bubble3D val="0"/>
            <c:spPr>
              <a:solidFill>
                <a:srgbClr val="FF7C80"/>
              </a:solidFill>
              <a:ln>
                <a:solidFill>
                  <a:srgbClr val="FF7C8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>
                <a:solidFill>
                  <a:srgbClr val="FF7C8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>
                <a:solidFill>
                  <a:srgbClr val="FF7C8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>
                <a:solidFill>
                  <a:srgbClr val="FF7C8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4410517074360227"/>
                  <c:y val="-0.237570646971319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7627229967426409"/>
                  <c:y val="0.165829572855610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625726649784452"/>
                      <c:h val="0.49919809761882161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2"/>
                <c:pt idx="0">
                  <c:v>Chiller Plant</c:v>
                </c:pt>
                <c:pt idx="1">
                  <c:v>Chilled Water Pumps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606083847116447E-2"/>
          <c:y val="4.2324850727833298E-2"/>
          <c:w val="0.9673939161528835"/>
          <c:h val="0.94180333024922924"/>
        </c:manualLayout>
      </c:layout>
      <c:scatterChart>
        <c:scatterStyle val="smoothMarker"/>
        <c:varyColors val="0"/>
        <c:ser>
          <c:idx val="0"/>
          <c:order val="0"/>
          <c:spPr>
            <a:ln w="38100" cap="flat" cmpd="dbl" algn="ctr">
              <a:solidFill>
                <a:srgbClr val="7030A0"/>
              </a:solidFill>
              <a:miter lim="800000"/>
            </a:ln>
            <a:effectLst/>
          </c:spPr>
          <c:marker>
            <c:symbol val="none"/>
          </c:marker>
          <c:yVal>
            <c:numRef>
              <c:f>工作表1!$H$30:$H$33</c:f>
              <c:numCache>
                <c:formatCode>General</c:formatCode>
                <c:ptCount val="4"/>
                <c:pt idx="0">
                  <c:v>7.8</c:v>
                </c:pt>
                <c:pt idx="1">
                  <c:v>5.8</c:v>
                </c:pt>
                <c:pt idx="2">
                  <c:v>4.5999999999999996</c:v>
                </c:pt>
                <c:pt idx="3">
                  <c:v>3.3</c:v>
                </c:pt>
              </c:numCache>
            </c:numRef>
          </c:yVal>
          <c:smooth val="1"/>
        </c:ser>
        <c:ser>
          <c:idx val="1"/>
          <c:order val="1"/>
          <c:spPr>
            <a:ln w="38100" cap="flat" cmpd="dbl" algn="ctr">
              <a:solidFill>
                <a:srgbClr val="FF0000"/>
              </a:solidFill>
              <a:miter lim="800000"/>
            </a:ln>
            <a:effectLst/>
          </c:spPr>
          <c:marker>
            <c:symbol val="none"/>
          </c:marker>
          <c:yVal>
            <c:numRef>
              <c:f>工作表1!$I$30:$I$33</c:f>
              <c:numCache>
                <c:formatCode>General</c:formatCode>
                <c:ptCount val="4"/>
                <c:pt idx="0">
                  <c:v>2.25</c:v>
                </c:pt>
                <c:pt idx="1">
                  <c:v>3.53</c:v>
                </c:pt>
                <c:pt idx="2">
                  <c:v>2.63</c:v>
                </c:pt>
                <c:pt idx="3">
                  <c:v>2.09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907776"/>
        <c:axId val="311903856"/>
      </c:scatterChart>
      <c:valAx>
        <c:axId val="3119077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1903856"/>
        <c:crosses val="autoZero"/>
        <c:crossBetween val="midCat"/>
      </c:valAx>
      <c:valAx>
        <c:axId val="311903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1907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工作表2!$I$92</c:f>
              <c:strCache>
                <c:ptCount val="1"/>
                <c:pt idx="0">
                  <c:v>2012</c:v>
                </c:pt>
              </c:strCache>
            </c:strRef>
          </c:tx>
          <c:spPr>
            <a:ln w="38100" cap="flat" cmpd="dbl" algn="ctr">
              <a:solidFill>
                <a:srgbClr val="FF00FF"/>
              </a:solidFill>
              <a:miter lim="800000"/>
            </a:ln>
            <a:effectLst/>
          </c:spPr>
          <c:marker>
            <c:symbol val="none"/>
          </c:marker>
          <c:cat>
            <c:strRef>
              <c:f>工作表2!$H$93:$H$104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工作表2!$I$93:$I$104</c:f>
              <c:numCache>
                <c:formatCode>General</c:formatCode>
                <c:ptCount val="12"/>
                <c:pt idx="0">
                  <c:v>235684.02</c:v>
                </c:pt>
                <c:pt idx="1">
                  <c:v>245036.89</c:v>
                </c:pt>
                <c:pt idx="2">
                  <c:v>356640.02</c:v>
                </c:pt>
                <c:pt idx="3">
                  <c:v>441325.95</c:v>
                </c:pt>
                <c:pt idx="4">
                  <c:v>506550.4</c:v>
                </c:pt>
                <c:pt idx="5">
                  <c:v>475076.82</c:v>
                </c:pt>
                <c:pt idx="6">
                  <c:v>521198.74</c:v>
                </c:pt>
                <c:pt idx="7">
                  <c:v>555700.06000000006</c:v>
                </c:pt>
                <c:pt idx="8">
                  <c:v>486903.31</c:v>
                </c:pt>
                <c:pt idx="9">
                  <c:v>477444.46</c:v>
                </c:pt>
                <c:pt idx="10">
                  <c:v>391917.02</c:v>
                </c:pt>
                <c:pt idx="11">
                  <c:v>304497.42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工作表2!$K$92</c:f>
              <c:strCache>
                <c:ptCount val="1"/>
                <c:pt idx="0">
                  <c:v>2017</c:v>
                </c:pt>
              </c:strCache>
            </c:strRef>
          </c:tx>
          <c:spPr>
            <a:ln w="38100" cap="flat" cmpd="dbl" algn="ctr">
              <a:solidFill>
                <a:srgbClr val="FFC000"/>
              </a:solidFill>
              <a:miter lim="800000"/>
            </a:ln>
            <a:effectLst/>
          </c:spPr>
          <c:marker>
            <c:symbol val="none"/>
          </c:marker>
          <c:cat>
            <c:strRef>
              <c:f>工作表2!$H$93:$H$104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Mar</c:v>
                </c:pt>
                <c:pt idx="3">
                  <c:v>Apr 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工作表2!$K$93:$K$104</c:f>
              <c:numCache>
                <c:formatCode>General</c:formatCode>
                <c:ptCount val="12"/>
                <c:pt idx="0">
                  <c:v>218016.45</c:v>
                </c:pt>
                <c:pt idx="1">
                  <c:v>173789.48</c:v>
                </c:pt>
                <c:pt idx="2">
                  <c:v>182364.87</c:v>
                </c:pt>
                <c:pt idx="3">
                  <c:v>240238.32</c:v>
                </c:pt>
                <c:pt idx="4">
                  <c:v>331287.01</c:v>
                </c:pt>
                <c:pt idx="5">
                  <c:v>362466.59</c:v>
                </c:pt>
                <c:pt idx="6">
                  <c:v>437100.4</c:v>
                </c:pt>
                <c:pt idx="7">
                  <c:v>444589.9</c:v>
                </c:pt>
                <c:pt idx="8">
                  <c:v>426233.14</c:v>
                </c:pt>
                <c:pt idx="9">
                  <c:v>384623.86</c:v>
                </c:pt>
                <c:pt idx="10">
                  <c:v>311664.06</c:v>
                </c:pt>
                <c:pt idx="11">
                  <c:v>208958.48</c:v>
                </c:pt>
              </c:numCache>
            </c:numRef>
          </c:val>
          <c:smooth val="0"/>
        </c:ser>
        <c:ser>
          <c:idx val="2"/>
          <c:order val="2"/>
          <c:tx>
            <c:v>Saving in 2017 </c:v>
          </c:tx>
          <c:spPr>
            <a:ln w="38100" cap="flat" cmpd="dbl" algn="ctr">
              <a:solidFill>
                <a:srgbClr val="00B050"/>
              </a:solidFill>
              <a:miter lim="800000"/>
            </a:ln>
            <a:effectLst/>
          </c:spPr>
          <c:marker>
            <c:symbol val="none"/>
          </c:marker>
          <c:val>
            <c:numRef>
              <c:f>工作表2!$L$93:$L$104</c:f>
              <c:numCache>
                <c:formatCode>General</c:formatCode>
                <c:ptCount val="12"/>
                <c:pt idx="0">
                  <c:v>17667.569999999978</c:v>
                </c:pt>
                <c:pt idx="1">
                  <c:v>71247.41</c:v>
                </c:pt>
                <c:pt idx="2">
                  <c:v>174275.15000000002</c:v>
                </c:pt>
                <c:pt idx="3">
                  <c:v>201087.63</c:v>
                </c:pt>
                <c:pt idx="4">
                  <c:v>175263.39</c:v>
                </c:pt>
                <c:pt idx="5">
                  <c:v>112610.22999999998</c:v>
                </c:pt>
                <c:pt idx="6">
                  <c:v>84098.339999999967</c:v>
                </c:pt>
                <c:pt idx="7">
                  <c:v>111110.16000000003</c:v>
                </c:pt>
                <c:pt idx="8">
                  <c:v>60670.169999999984</c:v>
                </c:pt>
                <c:pt idx="9">
                  <c:v>92820.600000000035</c:v>
                </c:pt>
                <c:pt idx="10">
                  <c:v>80252.960000000021</c:v>
                </c:pt>
                <c:pt idx="11">
                  <c:v>95538.939999999973</c:v>
                </c:pt>
              </c:numCache>
            </c:numRef>
          </c:val>
          <c:smooth val="0"/>
        </c:ser>
        <c:ser>
          <c:idx val="3"/>
          <c:order val="3"/>
          <c:tx>
            <c:v>2016</c:v>
          </c:tx>
          <c:spPr>
            <a:ln w="38100" cap="flat" cmpd="dbl" algn="ctr">
              <a:solidFill>
                <a:srgbClr val="00B0F0"/>
              </a:solidFill>
              <a:miter lim="800000"/>
            </a:ln>
            <a:effectLst/>
          </c:spPr>
          <c:marker>
            <c:symbol val="none"/>
          </c:marker>
          <c:val>
            <c:numRef>
              <c:f>工作表2!$J$93:$J$104</c:f>
              <c:numCache>
                <c:formatCode>General</c:formatCode>
                <c:ptCount val="12"/>
                <c:pt idx="0">
                  <c:v>195842.41</c:v>
                </c:pt>
                <c:pt idx="1">
                  <c:v>162696.6</c:v>
                </c:pt>
                <c:pt idx="2">
                  <c:v>197163.13</c:v>
                </c:pt>
                <c:pt idx="3">
                  <c:v>268611.40000000002</c:v>
                </c:pt>
                <c:pt idx="4">
                  <c:v>375661.95</c:v>
                </c:pt>
                <c:pt idx="5">
                  <c:v>425044.25</c:v>
                </c:pt>
                <c:pt idx="6">
                  <c:v>393622.21</c:v>
                </c:pt>
                <c:pt idx="7">
                  <c:v>383149.88</c:v>
                </c:pt>
                <c:pt idx="8">
                  <c:v>353518.62</c:v>
                </c:pt>
                <c:pt idx="9">
                  <c:v>342060.24</c:v>
                </c:pt>
                <c:pt idx="10">
                  <c:v>255004.7</c:v>
                </c:pt>
                <c:pt idx="11">
                  <c:v>213358.73</c:v>
                </c:pt>
              </c:numCache>
            </c:numRef>
          </c:val>
          <c:smooth val="0"/>
        </c:ser>
        <c:ser>
          <c:idx val="4"/>
          <c:order val="4"/>
          <c:tx>
            <c:v>Saving in 2016</c:v>
          </c:tx>
          <c:spPr>
            <a:ln w="38100" cap="flat" cmpd="dbl" algn="ctr">
              <a:solidFill>
                <a:srgbClr val="7030A0"/>
              </a:solidFill>
              <a:miter lim="800000"/>
            </a:ln>
            <a:effectLst/>
          </c:spPr>
          <c:marker>
            <c:symbol val="none"/>
          </c:marker>
          <c:val>
            <c:numRef>
              <c:f>工作表2!$M$93:$M$104</c:f>
              <c:numCache>
                <c:formatCode>General</c:formatCode>
                <c:ptCount val="12"/>
                <c:pt idx="0">
                  <c:v>39841.609999999986</c:v>
                </c:pt>
                <c:pt idx="1">
                  <c:v>82340.290000000008</c:v>
                </c:pt>
                <c:pt idx="2">
                  <c:v>159476.89000000001</c:v>
                </c:pt>
                <c:pt idx="3">
                  <c:v>172714.55</c:v>
                </c:pt>
                <c:pt idx="4">
                  <c:v>130888.45000000001</c:v>
                </c:pt>
                <c:pt idx="5">
                  <c:v>50032.570000000007</c:v>
                </c:pt>
                <c:pt idx="6">
                  <c:v>127576.52999999997</c:v>
                </c:pt>
                <c:pt idx="7">
                  <c:v>172550.18000000005</c:v>
                </c:pt>
                <c:pt idx="8">
                  <c:v>133384.69</c:v>
                </c:pt>
                <c:pt idx="9">
                  <c:v>135384.22000000003</c:v>
                </c:pt>
                <c:pt idx="10">
                  <c:v>136912.32000000001</c:v>
                </c:pt>
                <c:pt idx="11">
                  <c:v>91138.689999999973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1910520"/>
        <c:axId val="311908168"/>
      </c:lineChart>
      <c:catAx>
        <c:axId val="311910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311908168"/>
        <c:crosses val="autoZero"/>
        <c:auto val="1"/>
        <c:lblAlgn val="ctr"/>
        <c:lblOffset val="100"/>
        <c:noMultiLvlLbl val="0"/>
      </c:catAx>
      <c:valAx>
        <c:axId val="31190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kWh</a:t>
                </a:r>
                <a:endParaRPr lang="zh-TW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3119105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工作表1!$F$131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rgbClr val="FF00FF"/>
              </a:solidFill>
              <a:round/>
            </a:ln>
            <a:effectLst/>
          </c:spPr>
          <c:marker>
            <c:symbol val="none"/>
          </c:marker>
          <c:val>
            <c:numRef>
              <c:f>工作表1!$F$132:$F$143</c:f>
              <c:numCache>
                <c:formatCode>General</c:formatCode>
                <c:ptCount val="12"/>
                <c:pt idx="0">
                  <c:v>404217</c:v>
                </c:pt>
                <c:pt idx="1">
                  <c:v>397603</c:v>
                </c:pt>
                <c:pt idx="2">
                  <c:v>399039</c:v>
                </c:pt>
                <c:pt idx="3">
                  <c:v>448849</c:v>
                </c:pt>
                <c:pt idx="4">
                  <c:v>482171</c:v>
                </c:pt>
                <c:pt idx="5">
                  <c:v>603697</c:v>
                </c:pt>
                <c:pt idx="6">
                  <c:v>557099</c:v>
                </c:pt>
                <c:pt idx="7">
                  <c:v>546017</c:v>
                </c:pt>
                <c:pt idx="8">
                  <c:v>600118</c:v>
                </c:pt>
                <c:pt idx="9">
                  <c:v>509014</c:v>
                </c:pt>
                <c:pt idx="10">
                  <c:v>468685</c:v>
                </c:pt>
                <c:pt idx="11">
                  <c:v>380326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工作表1!$H$131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工作表1!$H$132:$H$143</c:f>
              <c:numCache>
                <c:formatCode>General</c:formatCode>
                <c:ptCount val="12"/>
                <c:pt idx="0">
                  <c:v>326954</c:v>
                </c:pt>
                <c:pt idx="1">
                  <c:v>295441</c:v>
                </c:pt>
                <c:pt idx="2">
                  <c:v>278634</c:v>
                </c:pt>
                <c:pt idx="3">
                  <c:v>310027</c:v>
                </c:pt>
                <c:pt idx="4">
                  <c:v>296649</c:v>
                </c:pt>
                <c:pt idx="5">
                  <c:v>289000</c:v>
                </c:pt>
                <c:pt idx="6">
                  <c:v>313800</c:v>
                </c:pt>
                <c:pt idx="7">
                  <c:v>300067</c:v>
                </c:pt>
                <c:pt idx="8">
                  <c:v>298663</c:v>
                </c:pt>
                <c:pt idx="9">
                  <c:v>282994</c:v>
                </c:pt>
                <c:pt idx="10">
                  <c:v>285859</c:v>
                </c:pt>
                <c:pt idx="11">
                  <c:v>269315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工作表1!$J$131</c:f>
              <c:strCache>
                <c:ptCount val="1"/>
                <c:pt idx="0">
                  <c:v>Saving in 2017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工作表1!$J$132:$J$143</c:f>
              <c:numCache>
                <c:formatCode>General</c:formatCode>
                <c:ptCount val="12"/>
                <c:pt idx="0">
                  <c:v>77263</c:v>
                </c:pt>
                <c:pt idx="1">
                  <c:v>102162</c:v>
                </c:pt>
                <c:pt idx="2">
                  <c:v>120405</c:v>
                </c:pt>
                <c:pt idx="3">
                  <c:v>138822</c:v>
                </c:pt>
                <c:pt idx="4">
                  <c:v>185522</c:v>
                </c:pt>
                <c:pt idx="5">
                  <c:v>314697</c:v>
                </c:pt>
                <c:pt idx="6">
                  <c:v>243299</c:v>
                </c:pt>
                <c:pt idx="7">
                  <c:v>245950</c:v>
                </c:pt>
                <c:pt idx="8">
                  <c:v>301455</c:v>
                </c:pt>
                <c:pt idx="9">
                  <c:v>226020</c:v>
                </c:pt>
                <c:pt idx="10">
                  <c:v>182826</c:v>
                </c:pt>
                <c:pt idx="11">
                  <c:v>111011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1903464"/>
        <c:axId val="311906208"/>
      </c:lineChart>
      <c:catAx>
        <c:axId val="3119034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311906208"/>
        <c:crosses val="autoZero"/>
        <c:auto val="1"/>
        <c:lblAlgn val="ctr"/>
        <c:lblOffset val="100"/>
        <c:noMultiLvlLbl val="0"/>
      </c:catAx>
      <c:valAx>
        <c:axId val="31190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311903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764AE-4413-413F-8406-D81F5222B142}" type="doc">
      <dgm:prSet loTypeId="urn:microsoft.com/office/officeart/2005/8/layout/hProcess1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4B850AF8-BE6C-43E1-AD62-2CF54A1B40D9}">
      <dgm:prSet phldrT="[文字]"/>
      <dgm:spPr/>
      <dgm:t>
        <a:bodyPr/>
        <a:lstStyle/>
        <a:p>
          <a:r>
            <a:rPr lang="en-US" altLang="zh-HK" b="1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2013</a:t>
          </a:r>
        </a:p>
        <a:p>
          <a:r>
            <a:rPr lang="en-US" altLang="zh-HK" b="1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Replacement of Total 16 nos. Oil free chillers </a:t>
          </a:r>
          <a:endParaRPr lang="zh-HK" altLang="en-US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4C876114-74D7-475D-9D89-667BD05987C0}" type="parTrans" cxnId="{66A57C7D-CFD4-4A12-96AE-5901BBD799B7}">
      <dgm:prSet/>
      <dgm:spPr/>
      <dgm:t>
        <a:bodyPr/>
        <a:lstStyle/>
        <a:p>
          <a:endParaRPr lang="zh-HK" altLang="en-US"/>
        </a:p>
      </dgm:t>
    </dgm:pt>
    <dgm:pt modelId="{FF90807A-C7E4-4FDD-8327-3225A0B63F62}" type="sibTrans" cxnId="{66A57C7D-CFD4-4A12-96AE-5901BBD799B7}">
      <dgm:prSet/>
      <dgm:spPr/>
      <dgm:t>
        <a:bodyPr/>
        <a:lstStyle/>
        <a:p>
          <a:endParaRPr lang="zh-HK" altLang="en-US"/>
        </a:p>
      </dgm:t>
    </dgm:pt>
    <dgm:pt modelId="{5BC957E6-4B7E-44D0-B836-DAA090799B95}">
      <dgm:prSet phldrT="[文字]"/>
      <dgm:spPr/>
      <dgm:t>
        <a:bodyPr/>
        <a:lstStyle/>
        <a:p>
          <a:r>
            <a:rPr lang="en-US" altLang="zh-HK" b="1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2015</a:t>
          </a:r>
        </a:p>
        <a:p>
          <a:r>
            <a:rPr lang="en-US" altLang="zh-HK" b="1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Combination of Chiller Plant at Block DE</a:t>
          </a:r>
          <a:endParaRPr lang="zh-HK" altLang="en-US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FE06159B-77A6-47FB-8641-96B19F92388E}" type="parTrans" cxnId="{97F53DE4-96D3-48AD-8426-926925694C1E}">
      <dgm:prSet/>
      <dgm:spPr/>
      <dgm:t>
        <a:bodyPr/>
        <a:lstStyle/>
        <a:p>
          <a:endParaRPr lang="zh-HK" altLang="en-US"/>
        </a:p>
      </dgm:t>
    </dgm:pt>
    <dgm:pt modelId="{263EF2A8-0F43-4B6F-9FAB-C072A663507C}" type="sibTrans" cxnId="{97F53DE4-96D3-48AD-8426-926925694C1E}">
      <dgm:prSet/>
      <dgm:spPr/>
      <dgm:t>
        <a:bodyPr/>
        <a:lstStyle/>
        <a:p>
          <a:endParaRPr lang="zh-HK" altLang="en-US"/>
        </a:p>
      </dgm:t>
    </dgm:pt>
    <dgm:pt modelId="{858712FD-546D-4CF0-9158-C5F966A864F3}">
      <dgm:prSet phldrT="[文字]"/>
      <dgm:spPr/>
      <dgm:t>
        <a:bodyPr/>
        <a:lstStyle/>
        <a:p>
          <a:r>
            <a:rPr lang="en-US" altLang="zh-HK" b="1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2017</a:t>
          </a:r>
        </a:p>
        <a:p>
          <a:r>
            <a:rPr lang="en-US" altLang="zh-HK" b="1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Interconnection of Chiller Plant at Block AB</a:t>
          </a:r>
          <a:endParaRPr lang="zh-HK" altLang="en-US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85F4CC1A-EDA2-4AB2-9EC6-B6884410FB73}" type="parTrans" cxnId="{F4A5C386-8F19-41F5-BD0B-4FA99903DF7B}">
      <dgm:prSet/>
      <dgm:spPr/>
      <dgm:t>
        <a:bodyPr/>
        <a:lstStyle/>
        <a:p>
          <a:endParaRPr lang="zh-HK" altLang="en-US"/>
        </a:p>
      </dgm:t>
    </dgm:pt>
    <dgm:pt modelId="{00A9F14A-EF75-4DEA-8C19-E5A123482F19}" type="sibTrans" cxnId="{F4A5C386-8F19-41F5-BD0B-4FA99903DF7B}">
      <dgm:prSet/>
      <dgm:spPr/>
      <dgm:t>
        <a:bodyPr/>
        <a:lstStyle/>
        <a:p>
          <a:endParaRPr lang="zh-HK" altLang="en-US"/>
        </a:p>
      </dgm:t>
    </dgm:pt>
    <dgm:pt modelId="{95C979E8-E0EC-4AC9-A71F-FF59630AFD95}" type="pres">
      <dgm:prSet presAssocID="{A90764AE-4413-413F-8406-D81F5222B1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712F08E0-45D3-4ADB-9166-88C5E6E81C1C}" type="pres">
      <dgm:prSet presAssocID="{A90764AE-4413-413F-8406-D81F5222B142}" presName="arrow" presStyleLbl="bgShp" presStyleIdx="0" presStyleCnt="1" custScaleY="130450"/>
      <dgm:spPr/>
      <dgm:t>
        <a:bodyPr/>
        <a:lstStyle/>
        <a:p>
          <a:endParaRPr lang="zh-HK" altLang="en-US"/>
        </a:p>
      </dgm:t>
    </dgm:pt>
    <dgm:pt modelId="{6AF96FA8-D823-4E5C-A859-0BA038424A16}" type="pres">
      <dgm:prSet presAssocID="{A90764AE-4413-413F-8406-D81F5222B142}" presName="points" presStyleCnt="0"/>
      <dgm:spPr/>
      <dgm:t>
        <a:bodyPr/>
        <a:lstStyle/>
        <a:p>
          <a:endParaRPr lang="zh-HK" altLang="en-US"/>
        </a:p>
      </dgm:t>
    </dgm:pt>
    <dgm:pt modelId="{4E11C9DA-E243-4776-BFF1-6BCAC023893F}" type="pres">
      <dgm:prSet presAssocID="{4B850AF8-BE6C-43E1-AD62-2CF54A1B40D9}" presName="compositeA" presStyleCnt="0"/>
      <dgm:spPr/>
      <dgm:t>
        <a:bodyPr/>
        <a:lstStyle/>
        <a:p>
          <a:endParaRPr lang="zh-HK" altLang="en-US"/>
        </a:p>
      </dgm:t>
    </dgm:pt>
    <dgm:pt modelId="{0690D222-9A31-462B-B895-C3D8151DE9ED}" type="pres">
      <dgm:prSet presAssocID="{4B850AF8-BE6C-43E1-AD62-2CF54A1B40D9}" presName="textA" presStyleLbl="revTx" presStyleIdx="0" presStyleCnt="3" custLinFactNeighborX="4185" custLinFactNeighborY="-2631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617F797-5B0C-4B2C-AC95-8A25DB683331}" type="pres">
      <dgm:prSet presAssocID="{4B850AF8-BE6C-43E1-AD62-2CF54A1B40D9}" presName="circleA" presStyleLbl="node1" presStyleIdx="0" presStyleCnt="3"/>
      <dgm:spPr/>
      <dgm:t>
        <a:bodyPr/>
        <a:lstStyle/>
        <a:p>
          <a:endParaRPr lang="zh-HK" altLang="en-US"/>
        </a:p>
      </dgm:t>
    </dgm:pt>
    <dgm:pt modelId="{C3DC7C55-4099-4568-97CE-7C52EB1B0F9A}" type="pres">
      <dgm:prSet presAssocID="{4B850AF8-BE6C-43E1-AD62-2CF54A1B40D9}" presName="spaceA" presStyleCnt="0"/>
      <dgm:spPr/>
      <dgm:t>
        <a:bodyPr/>
        <a:lstStyle/>
        <a:p>
          <a:endParaRPr lang="zh-HK" altLang="en-US"/>
        </a:p>
      </dgm:t>
    </dgm:pt>
    <dgm:pt modelId="{65887B72-BC9B-4192-AAF0-CD79ADA821DC}" type="pres">
      <dgm:prSet presAssocID="{FF90807A-C7E4-4FDD-8327-3225A0B63F62}" presName="space" presStyleCnt="0"/>
      <dgm:spPr/>
      <dgm:t>
        <a:bodyPr/>
        <a:lstStyle/>
        <a:p>
          <a:endParaRPr lang="zh-HK" altLang="en-US"/>
        </a:p>
      </dgm:t>
    </dgm:pt>
    <dgm:pt modelId="{20CD963B-F989-435A-8B83-00AA0AA3DB8A}" type="pres">
      <dgm:prSet presAssocID="{5BC957E6-4B7E-44D0-B836-DAA090799B95}" presName="compositeB" presStyleCnt="0"/>
      <dgm:spPr/>
      <dgm:t>
        <a:bodyPr/>
        <a:lstStyle/>
        <a:p>
          <a:endParaRPr lang="zh-HK" altLang="en-US"/>
        </a:p>
      </dgm:t>
    </dgm:pt>
    <dgm:pt modelId="{DEE7B22E-272F-46E9-9436-0860402D317D}" type="pres">
      <dgm:prSet presAssocID="{5BC957E6-4B7E-44D0-B836-DAA090799B95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06DFB14-1469-430B-98D7-924A47561557}" type="pres">
      <dgm:prSet presAssocID="{5BC957E6-4B7E-44D0-B836-DAA090799B95}" presName="circleB" presStyleLbl="node1" presStyleIdx="1" presStyleCnt="3" custScaleX="121053" custScaleY="122808"/>
      <dgm:spPr/>
      <dgm:t>
        <a:bodyPr/>
        <a:lstStyle/>
        <a:p>
          <a:endParaRPr lang="zh-HK" altLang="en-US"/>
        </a:p>
      </dgm:t>
    </dgm:pt>
    <dgm:pt modelId="{02D9F7AE-44EA-4AEF-AB3F-EA9C8C2062B9}" type="pres">
      <dgm:prSet presAssocID="{5BC957E6-4B7E-44D0-B836-DAA090799B95}" presName="spaceB" presStyleCnt="0"/>
      <dgm:spPr/>
      <dgm:t>
        <a:bodyPr/>
        <a:lstStyle/>
        <a:p>
          <a:endParaRPr lang="zh-HK" altLang="en-US"/>
        </a:p>
      </dgm:t>
    </dgm:pt>
    <dgm:pt modelId="{3DB98376-4F2D-4ABF-A850-AB3178F7881A}" type="pres">
      <dgm:prSet presAssocID="{263EF2A8-0F43-4B6F-9FAB-C072A663507C}" presName="space" presStyleCnt="0"/>
      <dgm:spPr/>
      <dgm:t>
        <a:bodyPr/>
        <a:lstStyle/>
        <a:p>
          <a:endParaRPr lang="zh-HK" altLang="en-US"/>
        </a:p>
      </dgm:t>
    </dgm:pt>
    <dgm:pt modelId="{331AA024-8C4A-4841-ADA1-687DF3CD3DD8}" type="pres">
      <dgm:prSet presAssocID="{858712FD-546D-4CF0-9158-C5F966A864F3}" presName="compositeA" presStyleCnt="0"/>
      <dgm:spPr/>
      <dgm:t>
        <a:bodyPr/>
        <a:lstStyle/>
        <a:p>
          <a:endParaRPr lang="zh-HK" altLang="en-US"/>
        </a:p>
      </dgm:t>
    </dgm:pt>
    <dgm:pt modelId="{2EF66D80-031D-414E-85DC-78D578116FF3}" type="pres">
      <dgm:prSet presAssocID="{858712FD-546D-4CF0-9158-C5F966A864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B03C1FE-C584-4934-A074-116542D7F0AB}" type="pres">
      <dgm:prSet presAssocID="{858712FD-546D-4CF0-9158-C5F966A864F3}" presName="circleA" presStyleLbl="node1" presStyleIdx="2" presStyleCnt="3"/>
      <dgm:spPr/>
      <dgm:t>
        <a:bodyPr/>
        <a:lstStyle/>
        <a:p>
          <a:endParaRPr lang="zh-HK" altLang="en-US"/>
        </a:p>
      </dgm:t>
    </dgm:pt>
    <dgm:pt modelId="{38E48C15-2F93-4A1E-95BF-550364694F02}" type="pres">
      <dgm:prSet presAssocID="{858712FD-546D-4CF0-9158-C5F966A864F3}" presName="spaceA" presStyleCnt="0"/>
      <dgm:spPr/>
      <dgm:t>
        <a:bodyPr/>
        <a:lstStyle/>
        <a:p>
          <a:endParaRPr lang="zh-HK" altLang="en-US"/>
        </a:p>
      </dgm:t>
    </dgm:pt>
  </dgm:ptLst>
  <dgm:cxnLst>
    <dgm:cxn modelId="{F4A5C386-8F19-41F5-BD0B-4FA99903DF7B}" srcId="{A90764AE-4413-413F-8406-D81F5222B142}" destId="{858712FD-546D-4CF0-9158-C5F966A864F3}" srcOrd="2" destOrd="0" parTransId="{85F4CC1A-EDA2-4AB2-9EC6-B6884410FB73}" sibTransId="{00A9F14A-EF75-4DEA-8C19-E5A123482F19}"/>
    <dgm:cxn modelId="{2A9C530C-C607-4A28-8CB7-B203C05A789F}" type="presOf" srcId="{4B850AF8-BE6C-43E1-AD62-2CF54A1B40D9}" destId="{0690D222-9A31-462B-B895-C3D8151DE9ED}" srcOrd="0" destOrd="0" presId="urn:microsoft.com/office/officeart/2005/8/layout/hProcess11"/>
    <dgm:cxn modelId="{97F53DE4-96D3-48AD-8426-926925694C1E}" srcId="{A90764AE-4413-413F-8406-D81F5222B142}" destId="{5BC957E6-4B7E-44D0-B836-DAA090799B95}" srcOrd="1" destOrd="0" parTransId="{FE06159B-77A6-47FB-8641-96B19F92388E}" sibTransId="{263EF2A8-0F43-4B6F-9FAB-C072A663507C}"/>
    <dgm:cxn modelId="{65C6276B-C68F-4A8E-A941-908C84018AAE}" type="presOf" srcId="{A90764AE-4413-413F-8406-D81F5222B142}" destId="{95C979E8-E0EC-4AC9-A71F-FF59630AFD95}" srcOrd="0" destOrd="0" presId="urn:microsoft.com/office/officeart/2005/8/layout/hProcess11"/>
    <dgm:cxn modelId="{38C1055B-B185-4708-A9A9-88B5D8714DA2}" type="presOf" srcId="{5BC957E6-4B7E-44D0-B836-DAA090799B95}" destId="{DEE7B22E-272F-46E9-9436-0860402D317D}" srcOrd="0" destOrd="0" presId="urn:microsoft.com/office/officeart/2005/8/layout/hProcess11"/>
    <dgm:cxn modelId="{66A57C7D-CFD4-4A12-96AE-5901BBD799B7}" srcId="{A90764AE-4413-413F-8406-D81F5222B142}" destId="{4B850AF8-BE6C-43E1-AD62-2CF54A1B40D9}" srcOrd="0" destOrd="0" parTransId="{4C876114-74D7-475D-9D89-667BD05987C0}" sibTransId="{FF90807A-C7E4-4FDD-8327-3225A0B63F62}"/>
    <dgm:cxn modelId="{968BF701-0D72-4448-A771-A9E009950154}" type="presOf" srcId="{858712FD-546D-4CF0-9158-C5F966A864F3}" destId="{2EF66D80-031D-414E-85DC-78D578116FF3}" srcOrd="0" destOrd="0" presId="urn:microsoft.com/office/officeart/2005/8/layout/hProcess11"/>
    <dgm:cxn modelId="{99C41FF0-6B3C-496F-A10E-8BDBF648F6E0}" type="presParOf" srcId="{95C979E8-E0EC-4AC9-A71F-FF59630AFD95}" destId="{712F08E0-45D3-4ADB-9166-88C5E6E81C1C}" srcOrd="0" destOrd="0" presId="urn:microsoft.com/office/officeart/2005/8/layout/hProcess11"/>
    <dgm:cxn modelId="{D54FD9C3-270A-4424-A39E-5EB83DC89CE9}" type="presParOf" srcId="{95C979E8-E0EC-4AC9-A71F-FF59630AFD95}" destId="{6AF96FA8-D823-4E5C-A859-0BA038424A16}" srcOrd="1" destOrd="0" presId="urn:microsoft.com/office/officeart/2005/8/layout/hProcess11"/>
    <dgm:cxn modelId="{B269CDF0-D8BE-461B-9F38-6A125E3E578F}" type="presParOf" srcId="{6AF96FA8-D823-4E5C-A859-0BA038424A16}" destId="{4E11C9DA-E243-4776-BFF1-6BCAC023893F}" srcOrd="0" destOrd="0" presId="urn:microsoft.com/office/officeart/2005/8/layout/hProcess11"/>
    <dgm:cxn modelId="{12E88037-3C68-4F98-BD98-6DC0EB882D9F}" type="presParOf" srcId="{4E11C9DA-E243-4776-BFF1-6BCAC023893F}" destId="{0690D222-9A31-462B-B895-C3D8151DE9ED}" srcOrd="0" destOrd="0" presId="urn:microsoft.com/office/officeart/2005/8/layout/hProcess11"/>
    <dgm:cxn modelId="{DDCAD2B7-F342-484F-8C2A-3F44015D124E}" type="presParOf" srcId="{4E11C9DA-E243-4776-BFF1-6BCAC023893F}" destId="{2617F797-5B0C-4B2C-AC95-8A25DB683331}" srcOrd="1" destOrd="0" presId="urn:microsoft.com/office/officeart/2005/8/layout/hProcess11"/>
    <dgm:cxn modelId="{7E9AA008-AA61-4A0F-8F30-B27F17BF73BB}" type="presParOf" srcId="{4E11C9DA-E243-4776-BFF1-6BCAC023893F}" destId="{C3DC7C55-4099-4568-97CE-7C52EB1B0F9A}" srcOrd="2" destOrd="0" presId="urn:microsoft.com/office/officeart/2005/8/layout/hProcess11"/>
    <dgm:cxn modelId="{9088C22D-AA53-407F-A10A-B476955A341F}" type="presParOf" srcId="{6AF96FA8-D823-4E5C-A859-0BA038424A16}" destId="{65887B72-BC9B-4192-AAF0-CD79ADA821DC}" srcOrd="1" destOrd="0" presId="urn:microsoft.com/office/officeart/2005/8/layout/hProcess11"/>
    <dgm:cxn modelId="{FE5861BF-1E34-4473-A0F1-BD4A9F9188F3}" type="presParOf" srcId="{6AF96FA8-D823-4E5C-A859-0BA038424A16}" destId="{20CD963B-F989-435A-8B83-00AA0AA3DB8A}" srcOrd="2" destOrd="0" presId="urn:microsoft.com/office/officeart/2005/8/layout/hProcess11"/>
    <dgm:cxn modelId="{375D619F-268C-49C2-BE21-535206FC0830}" type="presParOf" srcId="{20CD963B-F989-435A-8B83-00AA0AA3DB8A}" destId="{DEE7B22E-272F-46E9-9436-0860402D317D}" srcOrd="0" destOrd="0" presId="urn:microsoft.com/office/officeart/2005/8/layout/hProcess11"/>
    <dgm:cxn modelId="{2FDD4891-0D79-402A-BD65-4DA8B81B3ACA}" type="presParOf" srcId="{20CD963B-F989-435A-8B83-00AA0AA3DB8A}" destId="{406DFB14-1469-430B-98D7-924A47561557}" srcOrd="1" destOrd="0" presId="urn:microsoft.com/office/officeart/2005/8/layout/hProcess11"/>
    <dgm:cxn modelId="{8AC54032-509A-456E-BFA1-236394B89965}" type="presParOf" srcId="{20CD963B-F989-435A-8B83-00AA0AA3DB8A}" destId="{02D9F7AE-44EA-4AEF-AB3F-EA9C8C2062B9}" srcOrd="2" destOrd="0" presId="urn:microsoft.com/office/officeart/2005/8/layout/hProcess11"/>
    <dgm:cxn modelId="{5436B918-9D08-4350-ACCC-6115DF412461}" type="presParOf" srcId="{6AF96FA8-D823-4E5C-A859-0BA038424A16}" destId="{3DB98376-4F2D-4ABF-A850-AB3178F7881A}" srcOrd="3" destOrd="0" presId="urn:microsoft.com/office/officeart/2005/8/layout/hProcess11"/>
    <dgm:cxn modelId="{73DABE24-FC45-4C10-A32C-E2265A4D4919}" type="presParOf" srcId="{6AF96FA8-D823-4E5C-A859-0BA038424A16}" destId="{331AA024-8C4A-4841-ADA1-687DF3CD3DD8}" srcOrd="4" destOrd="0" presId="urn:microsoft.com/office/officeart/2005/8/layout/hProcess11"/>
    <dgm:cxn modelId="{55CD6574-8D81-4FD9-B8A4-C680C7B42507}" type="presParOf" srcId="{331AA024-8C4A-4841-ADA1-687DF3CD3DD8}" destId="{2EF66D80-031D-414E-85DC-78D578116FF3}" srcOrd="0" destOrd="0" presId="urn:microsoft.com/office/officeart/2005/8/layout/hProcess11"/>
    <dgm:cxn modelId="{F1145E9D-14B7-4213-A453-BBF4016E5ED3}" type="presParOf" srcId="{331AA024-8C4A-4841-ADA1-687DF3CD3DD8}" destId="{1B03C1FE-C584-4934-A074-116542D7F0AB}" srcOrd="1" destOrd="0" presId="urn:microsoft.com/office/officeart/2005/8/layout/hProcess11"/>
    <dgm:cxn modelId="{9881E2AA-1C80-4F49-B7BD-5A4B48F90F4A}" type="presParOf" srcId="{331AA024-8C4A-4841-ADA1-687DF3CD3DD8}" destId="{38E48C15-2F93-4A1E-95BF-550364694F0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243E49-9FB3-47CC-A1F2-460FED052F0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zh-HK" altLang="en-US"/>
        </a:p>
      </dgm:t>
    </dgm:pt>
    <dgm:pt modelId="{30907B97-66C0-4E62-B857-FA093462DD90}">
      <dgm:prSet phldrT="[文字]"/>
      <dgm:spPr/>
      <dgm:t>
        <a:bodyPr/>
        <a:lstStyle/>
        <a:p>
          <a:r>
            <a:rPr lang="en-US" altLang="zh-HK" b="1" dirty="0" smtClean="0"/>
            <a:t>2014</a:t>
          </a:r>
          <a:endParaRPr lang="zh-HK" altLang="en-US" b="1" dirty="0"/>
        </a:p>
      </dgm:t>
    </dgm:pt>
    <dgm:pt modelId="{57CEE4A3-208E-442E-98D0-2F86C17F8766}" type="parTrans" cxnId="{7949B3EE-0E82-4463-91F3-04A91DEB2A29}">
      <dgm:prSet/>
      <dgm:spPr/>
      <dgm:t>
        <a:bodyPr/>
        <a:lstStyle/>
        <a:p>
          <a:endParaRPr lang="zh-HK" altLang="en-US"/>
        </a:p>
      </dgm:t>
    </dgm:pt>
    <dgm:pt modelId="{B0E3A911-2F7C-4B4C-A613-3FD4DEF9929B}" type="sibTrans" cxnId="{7949B3EE-0E82-4463-91F3-04A91DEB2A29}">
      <dgm:prSet/>
      <dgm:spPr/>
      <dgm:t>
        <a:bodyPr/>
        <a:lstStyle/>
        <a:p>
          <a:endParaRPr lang="zh-HK" altLang="en-US"/>
        </a:p>
      </dgm:t>
    </dgm:pt>
    <dgm:pt modelId="{BEEE4C16-1505-4CED-AEF1-E1EFD0B88672}">
      <dgm:prSet phldrT="[文字]"/>
      <dgm:spPr/>
      <dgm:t>
        <a:bodyPr/>
        <a:lstStyle/>
        <a:p>
          <a:r>
            <a:rPr lang="en-US" altLang="zh-HK" dirty="0" smtClean="0"/>
            <a:t>Chiller B1</a:t>
          </a:r>
        </a:p>
        <a:p>
          <a:r>
            <a:rPr lang="en-US" altLang="zh-HK" dirty="0" smtClean="0"/>
            <a:t>Chiller B2</a:t>
          </a:r>
        </a:p>
        <a:p>
          <a:endParaRPr lang="zh-HK" altLang="en-US" dirty="0"/>
        </a:p>
      </dgm:t>
    </dgm:pt>
    <dgm:pt modelId="{87A6F858-1102-47E1-B4C7-500DB68C4049}" type="parTrans" cxnId="{F0C4A17D-E058-4D7E-90B5-B7ECC75DC14C}">
      <dgm:prSet/>
      <dgm:spPr/>
      <dgm:t>
        <a:bodyPr/>
        <a:lstStyle/>
        <a:p>
          <a:endParaRPr lang="zh-HK" altLang="en-US"/>
        </a:p>
      </dgm:t>
    </dgm:pt>
    <dgm:pt modelId="{A9B14908-2901-4FC8-AE75-D83E050BD94D}" type="sibTrans" cxnId="{F0C4A17D-E058-4D7E-90B5-B7ECC75DC14C}">
      <dgm:prSet/>
      <dgm:spPr/>
      <dgm:t>
        <a:bodyPr/>
        <a:lstStyle/>
        <a:p>
          <a:endParaRPr lang="zh-HK" altLang="en-US"/>
        </a:p>
      </dgm:t>
    </dgm:pt>
    <dgm:pt modelId="{4B781FD0-54BC-4F90-B26F-70811578E507}">
      <dgm:prSet phldrT="[文字]"/>
      <dgm:spPr/>
      <dgm:t>
        <a:bodyPr/>
        <a:lstStyle/>
        <a:p>
          <a:r>
            <a:rPr lang="en-US" altLang="zh-HK" b="1" dirty="0" smtClean="0"/>
            <a:t>2015</a:t>
          </a:r>
          <a:endParaRPr lang="zh-HK" altLang="en-US" b="1" dirty="0"/>
        </a:p>
      </dgm:t>
    </dgm:pt>
    <dgm:pt modelId="{2CDA03A9-E171-479D-8A27-8FD7333CC913}" type="parTrans" cxnId="{45E836F7-E7BF-4CB1-8CF3-BCC683258134}">
      <dgm:prSet/>
      <dgm:spPr/>
      <dgm:t>
        <a:bodyPr/>
        <a:lstStyle/>
        <a:p>
          <a:endParaRPr lang="zh-HK" altLang="en-US"/>
        </a:p>
      </dgm:t>
    </dgm:pt>
    <dgm:pt modelId="{FF5C61B2-8F4F-4918-8DAA-ED014B59F5A6}" type="sibTrans" cxnId="{45E836F7-E7BF-4CB1-8CF3-BCC683258134}">
      <dgm:prSet/>
      <dgm:spPr/>
      <dgm:t>
        <a:bodyPr/>
        <a:lstStyle/>
        <a:p>
          <a:endParaRPr lang="zh-HK" altLang="en-US"/>
        </a:p>
      </dgm:t>
    </dgm:pt>
    <dgm:pt modelId="{F51F99F8-A64B-4FE2-96CE-24CEC30723A0}">
      <dgm:prSet phldrT="[文字]"/>
      <dgm:spPr/>
      <dgm:t>
        <a:bodyPr/>
        <a:lstStyle/>
        <a:p>
          <a:r>
            <a:rPr lang="en-US" altLang="zh-HK" dirty="0" smtClean="0"/>
            <a:t>Chiller A1</a:t>
          </a:r>
        </a:p>
      </dgm:t>
    </dgm:pt>
    <dgm:pt modelId="{D655C19D-6C8E-4FF2-9E4B-045E618FC8B7}" type="parTrans" cxnId="{2F276DCA-5540-4E0F-8B6C-FF55698603D9}">
      <dgm:prSet/>
      <dgm:spPr/>
      <dgm:t>
        <a:bodyPr/>
        <a:lstStyle/>
        <a:p>
          <a:endParaRPr lang="zh-HK" altLang="en-US"/>
        </a:p>
      </dgm:t>
    </dgm:pt>
    <dgm:pt modelId="{B4AAA5E6-E2E9-4C3F-88E5-C036A2A44776}" type="sibTrans" cxnId="{2F276DCA-5540-4E0F-8B6C-FF55698603D9}">
      <dgm:prSet/>
      <dgm:spPr/>
      <dgm:t>
        <a:bodyPr/>
        <a:lstStyle/>
        <a:p>
          <a:endParaRPr lang="zh-HK" altLang="en-US"/>
        </a:p>
      </dgm:t>
    </dgm:pt>
    <dgm:pt modelId="{F3D4353C-28EF-4F7A-95AF-7CCA96FEA825}">
      <dgm:prSet phldrT="[文字]"/>
      <dgm:spPr/>
      <dgm:t>
        <a:bodyPr/>
        <a:lstStyle/>
        <a:p>
          <a:r>
            <a:rPr lang="en-US" altLang="zh-HK" b="1" dirty="0" smtClean="0"/>
            <a:t>2016</a:t>
          </a:r>
          <a:endParaRPr lang="zh-HK" altLang="en-US" b="1" dirty="0"/>
        </a:p>
      </dgm:t>
    </dgm:pt>
    <dgm:pt modelId="{EBC8AD3C-CE62-49D2-8EB6-86AB1650D5F5}" type="parTrans" cxnId="{72D8FC18-F5FA-4FCB-95F4-16FE04AD48CE}">
      <dgm:prSet/>
      <dgm:spPr/>
      <dgm:t>
        <a:bodyPr/>
        <a:lstStyle/>
        <a:p>
          <a:endParaRPr lang="zh-HK" altLang="en-US"/>
        </a:p>
      </dgm:t>
    </dgm:pt>
    <dgm:pt modelId="{921C76AD-83C2-4E3A-B5FA-A4046B31742D}" type="sibTrans" cxnId="{72D8FC18-F5FA-4FCB-95F4-16FE04AD48CE}">
      <dgm:prSet/>
      <dgm:spPr/>
      <dgm:t>
        <a:bodyPr/>
        <a:lstStyle/>
        <a:p>
          <a:endParaRPr lang="zh-HK" altLang="en-US"/>
        </a:p>
      </dgm:t>
    </dgm:pt>
    <dgm:pt modelId="{5E731396-46EB-40F9-BD9F-0866C16903F2}">
      <dgm:prSet phldrT="[文字]"/>
      <dgm:spPr/>
      <dgm:t>
        <a:bodyPr/>
        <a:lstStyle/>
        <a:p>
          <a:r>
            <a:rPr lang="en-US" altLang="zh-HK" b="1" dirty="0" smtClean="0"/>
            <a:t>2017</a:t>
          </a:r>
          <a:endParaRPr lang="zh-HK" altLang="en-US" b="1" dirty="0"/>
        </a:p>
      </dgm:t>
    </dgm:pt>
    <dgm:pt modelId="{DB00D892-14B9-4133-9212-087CEC6F5344}" type="parTrans" cxnId="{311E890E-A29E-4EC7-8146-EB59010EAB02}">
      <dgm:prSet/>
      <dgm:spPr/>
      <dgm:t>
        <a:bodyPr/>
        <a:lstStyle/>
        <a:p>
          <a:endParaRPr lang="zh-HK" altLang="en-US"/>
        </a:p>
      </dgm:t>
    </dgm:pt>
    <dgm:pt modelId="{81CFD38D-3C0F-4007-8965-7B8FF31AB5C4}" type="sibTrans" cxnId="{311E890E-A29E-4EC7-8146-EB59010EAB02}">
      <dgm:prSet/>
      <dgm:spPr/>
      <dgm:t>
        <a:bodyPr/>
        <a:lstStyle/>
        <a:p>
          <a:endParaRPr lang="zh-HK" altLang="en-US"/>
        </a:p>
      </dgm:t>
    </dgm:pt>
    <dgm:pt modelId="{74E14D7C-B2FE-43A4-844C-C5CFB7D4545F}">
      <dgm:prSet phldrT="[文字]"/>
      <dgm:spPr/>
      <dgm:t>
        <a:bodyPr/>
        <a:lstStyle/>
        <a:p>
          <a:r>
            <a:rPr lang="en-US" altLang="zh-HK" dirty="0" smtClean="0"/>
            <a:t>Chiller B3,B4,B5</a:t>
          </a:r>
          <a:endParaRPr lang="zh-HK" altLang="en-US" dirty="0"/>
        </a:p>
      </dgm:t>
    </dgm:pt>
    <dgm:pt modelId="{D97C28CA-5563-4B42-B501-412EE089E393}" type="parTrans" cxnId="{540F2C3C-17F5-422C-995F-61C3863003F5}">
      <dgm:prSet/>
      <dgm:spPr/>
      <dgm:t>
        <a:bodyPr/>
        <a:lstStyle/>
        <a:p>
          <a:endParaRPr lang="zh-HK" altLang="en-US"/>
        </a:p>
      </dgm:t>
    </dgm:pt>
    <dgm:pt modelId="{FA8FCA55-5A76-4070-B928-79BEA1D9B7C2}" type="sibTrans" cxnId="{540F2C3C-17F5-422C-995F-61C3863003F5}">
      <dgm:prSet/>
      <dgm:spPr/>
      <dgm:t>
        <a:bodyPr/>
        <a:lstStyle/>
        <a:p>
          <a:endParaRPr lang="zh-HK" altLang="en-US"/>
        </a:p>
      </dgm:t>
    </dgm:pt>
    <dgm:pt modelId="{FA4F78BA-24AE-49F8-8212-980E648B6695}">
      <dgm:prSet phldrT="[文字]"/>
      <dgm:spPr/>
      <dgm:t>
        <a:bodyPr/>
        <a:lstStyle/>
        <a:p>
          <a:r>
            <a:rPr lang="en-US" altLang="zh-HK" dirty="0" smtClean="0"/>
            <a:t>Chiller C1,C2, C3</a:t>
          </a:r>
        </a:p>
      </dgm:t>
    </dgm:pt>
    <dgm:pt modelId="{9FFE30F1-0265-4962-AB4A-1CB7497B3024}" type="parTrans" cxnId="{533116C0-7873-45BE-BA43-720A6C2C05DC}">
      <dgm:prSet/>
      <dgm:spPr/>
      <dgm:t>
        <a:bodyPr/>
        <a:lstStyle/>
        <a:p>
          <a:endParaRPr lang="zh-HK" altLang="en-US"/>
        </a:p>
      </dgm:t>
    </dgm:pt>
    <dgm:pt modelId="{7E0EE23C-4859-4CDF-8052-0FBED9DABDC5}" type="sibTrans" cxnId="{533116C0-7873-45BE-BA43-720A6C2C05DC}">
      <dgm:prSet/>
      <dgm:spPr/>
      <dgm:t>
        <a:bodyPr/>
        <a:lstStyle/>
        <a:p>
          <a:endParaRPr lang="zh-HK" altLang="en-US"/>
        </a:p>
      </dgm:t>
    </dgm:pt>
    <dgm:pt modelId="{A825424B-9C30-496B-9E85-D7E1A992B609}">
      <dgm:prSet phldrT="[文字]"/>
      <dgm:spPr/>
      <dgm:t>
        <a:bodyPr/>
        <a:lstStyle/>
        <a:p>
          <a:r>
            <a:rPr lang="en-US" altLang="zh-HK" dirty="0" smtClean="0"/>
            <a:t>Chiller M3</a:t>
          </a:r>
          <a:endParaRPr lang="zh-HK" altLang="en-US" dirty="0"/>
        </a:p>
      </dgm:t>
    </dgm:pt>
    <dgm:pt modelId="{997D32E8-2966-4E33-BDDD-76CF2E46F8FF}" type="parTrans" cxnId="{EAF134F9-E7E0-4B31-88EF-AFBE94F192F8}">
      <dgm:prSet/>
      <dgm:spPr/>
      <dgm:t>
        <a:bodyPr/>
        <a:lstStyle/>
        <a:p>
          <a:endParaRPr lang="zh-HK" altLang="en-US"/>
        </a:p>
      </dgm:t>
    </dgm:pt>
    <dgm:pt modelId="{BE5282D1-8740-4065-8589-5E8918A38C34}" type="sibTrans" cxnId="{EAF134F9-E7E0-4B31-88EF-AFBE94F192F8}">
      <dgm:prSet/>
      <dgm:spPr/>
      <dgm:t>
        <a:bodyPr/>
        <a:lstStyle/>
        <a:p>
          <a:endParaRPr lang="zh-HK" altLang="en-US"/>
        </a:p>
      </dgm:t>
    </dgm:pt>
    <dgm:pt modelId="{91DA3FB8-26D1-4BFC-9324-D9697DE75782}">
      <dgm:prSet phldrT="[文字]"/>
      <dgm:spPr/>
      <dgm:t>
        <a:bodyPr/>
        <a:lstStyle/>
        <a:p>
          <a:r>
            <a:rPr lang="en-US" altLang="zh-HK" b="1" dirty="0" smtClean="0"/>
            <a:t>2018-2019</a:t>
          </a:r>
          <a:endParaRPr lang="zh-HK" altLang="en-US" b="1" dirty="0"/>
        </a:p>
      </dgm:t>
    </dgm:pt>
    <dgm:pt modelId="{6CDA8300-F689-4170-95A5-AFCAF76EA5FE}" type="parTrans" cxnId="{BC30D9DD-4566-480D-B54A-8CFEDE9945BE}">
      <dgm:prSet/>
      <dgm:spPr/>
      <dgm:t>
        <a:bodyPr/>
        <a:lstStyle/>
        <a:p>
          <a:endParaRPr lang="zh-HK" altLang="en-US"/>
        </a:p>
      </dgm:t>
    </dgm:pt>
    <dgm:pt modelId="{FB2E6BEF-487E-4418-9AA2-F03DECD8C360}" type="sibTrans" cxnId="{BC30D9DD-4566-480D-B54A-8CFEDE9945BE}">
      <dgm:prSet/>
      <dgm:spPr/>
      <dgm:t>
        <a:bodyPr/>
        <a:lstStyle/>
        <a:p>
          <a:endParaRPr lang="zh-HK" altLang="en-US"/>
        </a:p>
      </dgm:t>
    </dgm:pt>
    <dgm:pt modelId="{087B1816-1EFB-4D06-8D98-89DB4E1D373D}">
      <dgm:prSet phldrT="[文字]"/>
      <dgm:spPr/>
      <dgm:t>
        <a:bodyPr/>
        <a:lstStyle/>
        <a:p>
          <a:r>
            <a:rPr lang="en-US" altLang="zh-HK" dirty="0" smtClean="0"/>
            <a:t>Chiller A3</a:t>
          </a:r>
          <a:endParaRPr lang="zh-HK" altLang="en-US" dirty="0"/>
        </a:p>
      </dgm:t>
    </dgm:pt>
    <dgm:pt modelId="{C1027522-2240-4457-B4D6-37CACCB98D75}" type="parTrans" cxnId="{A66F9304-EB77-4829-B793-29FD2F875E99}">
      <dgm:prSet/>
      <dgm:spPr/>
      <dgm:t>
        <a:bodyPr/>
        <a:lstStyle/>
        <a:p>
          <a:endParaRPr lang="zh-HK" altLang="en-US"/>
        </a:p>
      </dgm:t>
    </dgm:pt>
    <dgm:pt modelId="{84F08F66-1109-4D15-8F2D-FEB92AFC60B1}" type="sibTrans" cxnId="{A66F9304-EB77-4829-B793-29FD2F875E99}">
      <dgm:prSet/>
      <dgm:spPr/>
      <dgm:t>
        <a:bodyPr/>
        <a:lstStyle/>
        <a:p>
          <a:endParaRPr lang="zh-HK" altLang="en-US"/>
        </a:p>
      </dgm:t>
    </dgm:pt>
    <dgm:pt modelId="{4D0391CF-78BD-4D75-A4C4-C846C9C0B1E1}">
      <dgm:prSet phldrT="[文字]"/>
      <dgm:spPr/>
      <dgm:t>
        <a:bodyPr/>
        <a:lstStyle/>
        <a:p>
          <a:r>
            <a:rPr lang="en-US" altLang="zh-HK" dirty="0" smtClean="0"/>
            <a:t>Chiller B6</a:t>
          </a:r>
        </a:p>
        <a:p>
          <a:r>
            <a:rPr lang="en-US" altLang="zh-HK" dirty="0" smtClean="0"/>
            <a:t>Chiller M1</a:t>
          </a:r>
          <a:endParaRPr lang="zh-HK" altLang="en-US" dirty="0"/>
        </a:p>
      </dgm:t>
    </dgm:pt>
    <dgm:pt modelId="{1AB9DB57-5D03-4143-8054-B3E3E57590EC}" type="parTrans" cxnId="{1EF20762-38D7-49FD-BE58-CB2EACE48FF5}">
      <dgm:prSet/>
      <dgm:spPr/>
      <dgm:t>
        <a:bodyPr/>
        <a:lstStyle/>
        <a:p>
          <a:endParaRPr lang="zh-HK" altLang="en-US"/>
        </a:p>
      </dgm:t>
    </dgm:pt>
    <dgm:pt modelId="{E867BEC5-EDA1-4AE2-81A7-D2CB7154EB02}" type="sibTrans" cxnId="{1EF20762-38D7-49FD-BE58-CB2EACE48FF5}">
      <dgm:prSet/>
      <dgm:spPr/>
      <dgm:t>
        <a:bodyPr/>
        <a:lstStyle/>
        <a:p>
          <a:endParaRPr lang="zh-HK" altLang="en-US"/>
        </a:p>
      </dgm:t>
    </dgm:pt>
    <dgm:pt modelId="{B0023026-3C1A-4D0E-BB35-3E1A38A59582}">
      <dgm:prSet phldrT="[文字]"/>
      <dgm:spPr/>
      <dgm:t>
        <a:bodyPr/>
        <a:lstStyle/>
        <a:p>
          <a:r>
            <a:rPr lang="en-US" altLang="zh-HK" dirty="0" smtClean="0"/>
            <a:t>Chiller M4 </a:t>
          </a:r>
          <a:endParaRPr lang="zh-HK" altLang="en-US" dirty="0"/>
        </a:p>
      </dgm:t>
    </dgm:pt>
    <dgm:pt modelId="{3F4E98C7-1482-4370-8281-FB6911B9B966}" type="parTrans" cxnId="{4832A4F1-5033-49A7-8A62-5C2DCD50E967}">
      <dgm:prSet/>
      <dgm:spPr/>
      <dgm:t>
        <a:bodyPr/>
        <a:lstStyle/>
        <a:p>
          <a:endParaRPr lang="zh-HK" altLang="en-US"/>
        </a:p>
      </dgm:t>
    </dgm:pt>
    <dgm:pt modelId="{04B361C8-4D1F-4B78-95CD-9D104C35053D}" type="sibTrans" cxnId="{4832A4F1-5033-49A7-8A62-5C2DCD50E967}">
      <dgm:prSet/>
      <dgm:spPr/>
      <dgm:t>
        <a:bodyPr/>
        <a:lstStyle/>
        <a:p>
          <a:endParaRPr lang="zh-HK" altLang="en-US"/>
        </a:p>
      </dgm:t>
    </dgm:pt>
    <dgm:pt modelId="{28321BA5-C348-4F47-B7D6-DE804CD1535D}">
      <dgm:prSet phldrT="[文字]"/>
      <dgm:spPr/>
      <dgm:t>
        <a:bodyPr/>
        <a:lstStyle/>
        <a:p>
          <a:r>
            <a:rPr lang="en-US" altLang="zh-HK" dirty="0" smtClean="0"/>
            <a:t>Chiller A2</a:t>
          </a:r>
          <a:endParaRPr lang="zh-HK" altLang="en-US" dirty="0"/>
        </a:p>
      </dgm:t>
    </dgm:pt>
    <dgm:pt modelId="{88E4A4D5-C206-4C88-BD92-0EFF41E6FF8E}" type="parTrans" cxnId="{AB6C17A1-EC23-4C41-8655-DFCA7279663F}">
      <dgm:prSet/>
      <dgm:spPr/>
      <dgm:t>
        <a:bodyPr/>
        <a:lstStyle/>
        <a:p>
          <a:endParaRPr lang="zh-HK" altLang="en-US"/>
        </a:p>
      </dgm:t>
    </dgm:pt>
    <dgm:pt modelId="{CEC3DEA8-3E75-46BD-B134-660E1E6186B3}" type="sibTrans" cxnId="{AB6C17A1-EC23-4C41-8655-DFCA7279663F}">
      <dgm:prSet/>
      <dgm:spPr/>
      <dgm:t>
        <a:bodyPr/>
        <a:lstStyle/>
        <a:p>
          <a:endParaRPr lang="zh-HK" altLang="en-US"/>
        </a:p>
      </dgm:t>
    </dgm:pt>
    <dgm:pt modelId="{1BD080D9-6770-471C-BF07-B0EA1D78A67E}">
      <dgm:prSet phldrT="[文字]"/>
      <dgm:spPr/>
      <dgm:t>
        <a:bodyPr/>
        <a:lstStyle/>
        <a:p>
          <a:r>
            <a:rPr lang="en-US" altLang="zh-HK" dirty="0" smtClean="0"/>
            <a:t>Chiller A4</a:t>
          </a:r>
          <a:endParaRPr lang="zh-HK" altLang="en-US" dirty="0"/>
        </a:p>
      </dgm:t>
    </dgm:pt>
    <dgm:pt modelId="{B87609D8-72E0-4405-9C5F-A27F14947D24}" type="parTrans" cxnId="{3ADE4ADA-89B7-4BCA-A0EA-BC49F53E5B2B}">
      <dgm:prSet/>
      <dgm:spPr/>
      <dgm:t>
        <a:bodyPr/>
        <a:lstStyle/>
        <a:p>
          <a:endParaRPr lang="zh-HK" altLang="en-US"/>
        </a:p>
      </dgm:t>
    </dgm:pt>
    <dgm:pt modelId="{9945D3C7-C671-48C5-B9CF-D9420A179F04}" type="sibTrans" cxnId="{3ADE4ADA-89B7-4BCA-A0EA-BC49F53E5B2B}">
      <dgm:prSet/>
      <dgm:spPr/>
      <dgm:t>
        <a:bodyPr/>
        <a:lstStyle/>
        <a:p>
          <a:endParaRPr lang="zh-HK" altLang="en-US"/>
        </a:p>
      </dgm:t>
    </dgm:pt>
    <dgm:pt modelId="{87AA6CA2-221A-48F4-9B2E-A24ECCD75CB8}" type="pres">
      <dgm:prSet presAssocID="{3A243E49-9FB3-47CC-A1F2-460FED052F0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HK" altLang="en-US"/>
        </a:p>
      </dgm:t>
    </dgm:pt>
    <dgm:pt modelId="{1770BB19-CB6A-49E7-AF14-874BC93E33F4}" type="pres">
      <dgm:prSet presAssocID="{30907B97-66C0-4E62-B857-FA093462DD90}" presName="parentText1" presStyleLbl="node1" presStyleIdx="0" presStyleCnt="5" custLinFactNeighborX="-877" custLinFactNeighborY="-134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192D4E1-AD70-4038-9C5A-1D7CBB41D25D}" type="pres">
      <dgm:prSet presAssocID="{30907B97-66C0-4E62-B857-FA093462DD90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6B067B7B-55AA-4632-9A1D-84A57F0C478A}" type="pres">
      <dgm:prSet presAssocID="{4B781FD0-54BC-4F90-B26F-70811578E507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D347ECF-BF99-494B-83AD-41EA278D3822}" type="pres">
      <dgm:prSet presAssocID="{4B781FD0-54BC-4F90-B26F-70811578E507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5FC7855-5D17-4C20-87C4-7F5B73465273}" type="pres">
      <dgm:prSet presAssocID="{F3D4353C-28EF-4F7A-95AF-7CCA96FEA825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C3B3884-1F74-4425-98D8-D9B7D75E23A8}" type="pres">
      <dgm:prSet presAssocID="{F3D4353C-28EF-4F7A-95AF-7CCA96FEA825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35F524F-309C-450F-B768-05B3387CB471}" type="pres">
      <dgm:prSet presAssocID="{5E731396-46EB-40F9-BD9F-0866C16903F2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69B6225C-0140-492F-BD4D-63E9B103455F}" type="pres">
      <dgm:prSet presAssocID="{5E731396-46EB-40F9-BD9F-0866C16903F2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784F4DF-474D-449D-8612-D891E834D68A}" type="pres">
      <dgm:prSet presAssocID="{91DA3FB8-26D1-4BFC-9324-D9697DE75782}" presName="parentText5" presStyleLbl="node1" presStyleIdx="4" presStyleCnt="5" custScaleX="974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450ADFE-0284-4CC0-80EF-823D5E1DE75E}" type="pres">
      <dgm:prSet presAssocID="{91DA3FB8-26D1-4BFC-9324-D9697DE75782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AC6C8068-3D51-48FC-9B8F-3BD14A84C7C2}" type="presOf" srcId="{30907B97-66C0-4E62-B857-FA093462DD90}" destId="{1770BB19-CB6A-49E7-AF14-874BC93E33F4}" srcOrd="0" destOrd="0" presId="urn:microsoft.com/office/officeart/2009/3/layout/IncreasingArrowsProcess"/>
    <dgm:cxn modelId="{BC30D9DD-4566-480D-B54A-8CFEDE9945BE}" srcId="{3A243E49-9FB3-47CC-A1F2-460FED052F05}" destId="{91DA3FB8-26D1-4BFC-9324-D9697DE75782}" srcOrd="4" destOrd="0" parTransId="{6CDA8300-F689-4170-95A5-AFCAF76EA5FE}" sibTransId="{FB2E6BEF-487E-4418-9AA2-F03DECD8C360}"/>
    <dgm:cxn modelId="{2A54DFE7-ACD9-4E95-9832-A1937121E664}" type="presOf" srcId="{91DA3FB8-26D1-4BFC-9324-D9697DE75782}" destId="{C784F4DF-474D-449D-8612-D891E834D68A}" srcOrd="0" destOrd="0" presId="urn:microsoft.com/office/officeart/2009/3/layout/IncreasingArrowsProcess"/>
    <dgm:cxn modelId="{4FD2B6B6-009B-4B65-AD50-0BBB29591285}" type="presOf" srcId="{5E731396-46EB-40F9-BD9F-0866C16903F2}" destId="{E35F524F-309C-450F-B768-05B3387CB471}" srcOrd="0" destOrd="0" presId="urn:microsoft.com/office/officeart/2009/3/layout/IncreasingArrowsProcess"/>
    <dgm:cxn modelId="{72D8FC18-F5FA-4FCB-95F4-16FE04AD48CE}" srcId="{3A243E49-9FB3-47CC-A1F2-460FED052F05}" destId="{F3D4353C-28EF-4F7A-95AF-7CCA96FEA825}" srcOrd="2" destOrd="0" parTransId="{EBC8AD3C-CE62-49D2-8EB6-86AB1650D5F5}" sibTransId="{921C76AD-83C2-4E3A-B5FA-A4046B31742D}"/>
    <dgm:cxn modelId="{EAF134F9-E7E0-4B31-88EF-AFBE94F192F8}" srcId="{F3D4353C-28EF-4F7A-95AF-7CCA96FEA825}" destId="{A825424B-9C30-496B-9E85-D7E1A992B609}" srcOrd="1" destOrd="0" parTransId="{997D32E8-2966-4E33-BDDD-76CF2E46F8FF}" sibTransId="{BE5282D1-8740-4065-8589-5E8918A38C34}"/>
    <dgm:cxn modelId="{455ABCEB-076D-46C2-AC1F-33DE0A1C5AC3}" type="presOf" srcId="{F3D4353C-28EF-4F7A-95AF-7CCA96FEA825}" destId="{B5FC7855-5D17-4C20-87C4-7F5B73465273}" srcOrd="0" destOrd="0" presId="urn:microsoft.com/office/officeart/2009/3/layout/IncreasingArrowsProcess"/>
    <dgm:cxn modelId="{1EF20762-38D7-49FD-BE58-CB2EACE48FF5}" srcId="{91DA3FB8-26D1-4BFC-9324-D9697DE75782}" destId="{4D0391CF-78BD-4D75-A4C4-C846C9C0B1E1}" srcOrd="0" destOrd="0" parTransId="{1AB9DB57-5D03-4143-8054-B3E3E57590EC}" sibTransId="{E867BEC5-EDA1-4AE2-81A7-D2CB7154EB02}"/>
    <dgm:cxn modelId="{45E836F7-E7BF-4CB1-8CF3-BCC683258134}" srcId="{3A243E49-9FB3-47CC-A1F2-460FED052F05}" destId="{4B781FD0-54BC-4F90-B26F-70811578E507}" srcOrd="1" destOrd="0" parTransId="{2CDA03A9-E171-479D-8A27-8FD7333CC913}" sibTransId="{FF5C61B2-8F4F-4918-8DAA-ED014B59F5A6}"/>
    <dgm:cxn modelId="{A56A8B89-9D88-4532-B235-0C889A75B538}" type="presOf" srcId="{B0023026-3C1A-4D0E-BB35-3E1A38A59582}" destId="{3C3B3884-1F74-4425-98D8-D9B7D75E23A8}" srcOrd="0" destOrd="2" presId="urn:microsoft.com/office/officeart/2009/3/layout/IncreasingArrowsProcess"/>
    <dgm:cxn modelId="{6106D968-F547-46F6-BD8D-40B5AD9F7FCC}" type="presOf" srcId="{1BD080D9-6770-471C-BF07-B0EA1D78A67E}" destId="{69B6225C-0140-492F-BD4D-63E9B103455F}" srcOrd="0" destOrd="1" presId="urn:microsoft.com/office/officeart/2009/3/layout/IncreasingArrowsProcess"/>
    <dgm:cxn modelId="{A66F9304-EB77-4829-B793-29FD2F875E99}" srcId="{5E731396-46EB-40F9-BD9F-0866C16903F2}" destId="{087B1816-1EFB-4D06-8D98-89DB4E1D373D}" srcOrd="0" destOrd="0" parTransId="{C1027522-2240-4457-B4D6-37CACCB98D75}" sibTransId="{84F08F66-1109-4D15-8F2D-FEB92AFC60B1}"/>
    <dgm:cxn modelId="{AB6C17A1-EC23-4C41-8655-DFCA7279663F}" srcId="{F3D4353C-28EF-4F7A-95AF-7CCA96FEA825}" destId="{28321BA5-C348-4F47-B7D6-DE804CD1535D}" srcOrd="0" destOrd="0" parTransId="{88E4A4D5-C206-4C88-BD92-0EFF41E6FF8E}" sibTransId="{CEC3DEA8-3E75-46BD-B134-660E1E6186B3}"/>
    <dgm:cxn modelId="{311E890E-A29E-4EC7-8146-EB59010EAB02}" srcId="{3A243E49-9FB3-47CC-A1F2-460FED052F05}" destId="{5E731396-46EB-40F9-BD9F-0866C16903F2}" srcOrd="3" destOrd="0" parTransId="{DB00D892-14B9-4133-9212-087CEC6F5344}" sibTransId="{81CFD38D-3C0F-4007-8965-7B8FF31AB5C4}"/>
    <dgm:cxn modelId="{1E1C2F5E-8B53-427B-A839-B99662E854B0}" type="presOf" srcId="{087B1816-1EFB-4D06-8D98-89DB4E1D373D}" destId="{69B6225C-0140-492F-BD4D-63E9B103455F}" srcOrd="0" destOrd="0" presId="urn:microsoft.com/office/officeart/2009/3/layout/IncreasingArrowsProcess"/>
    <dgm:cxn modelId="{9A4AF12E-1EDA-43EC-9819-F9B9DD948626}" type="presOf" srcId="{4D0391CF-78BD-4D75-A4C4-C846C9C0B1E1}" destId="{C450ADFE-0284-4CC0-80EF-823D5E1DE75E}" srcOrd="0" destOrd="0" presId="urn:microsoft.com/office/officeart/2009/3/layout/IncreasingArrowsProcess"/>
    <dgm:cxn modelId="{C9DDD0D9-5F98-4FCF-86DF-926FE9A2DC0C}" type="presOf" srcId="{28321BA5-C348-4F47-B7D6-DE804CD1535D}" destId="{3C3B3884-1F74-4425-98D8-D9B7D75E23A8}" srcOrd="0" destOrd="0" presId="urn:microsoft.com/office/officeart/2009/3/layout/IncreasingArrowsProcess"/>
    <dgm:cxn modelId="{F0C4A17D-E058-4D7E-90B5-B7ECC75DC14C}" srcId="{30907B97-66C0-4E62-B857-FA093462DD90}" destId="{BEEE4C16-1505-4CED-AEF1-E1EFD0B88672}" srcOrd="0" destOrd="0" parTransId="{87A6F858-1102-47E1-B4C7-500DB68C4049}" sibTransId="{A9B14908-2901-4FC8-AE75-D83E050BD94D}"/>
    <dgm:cxn modelId="{68E46D02-2588-4826-9409-13D44F5C8674}" type="presOf" srcId="{F51F99F8-A64B-4FE2-96CE-24CEC30723A0}" destId="{FD347ECF-BF99-494B-83AD-41EA278D3822}" srcOrd="0" destOrd="0" presId="urn:microsoft.com/office/officeart/2009/3/layout/IncreasingArrowsProcess"/>
    <dgm:cxn modelId="{4832A4F1-5033-49A7-8A62-5C2DCD50E967}" srcId="{F3D4353C-28EF-4F7A-95AF-7CCA96FEA825}" destId="{B0023026-3C1A-4D0E-BB35-3E1A38A59582}" srcOrd="2" destOrd="0" parTransId="{3F4E98C7-1482-4370-8281-FB6911B9B966}" sibTransId="{04B361C8-4D1F-4B78-95CD-9D104C35053D}"/>
    <dgm:cxn modelId="{3ADE4ADA-89B7-4BCA-A0EA-BC49F53E5B2B}" srcId="{5E731396-46EB-40F9-BD9F-0866C16903F2}" destId="{1BD080D9-6770-471C-BF07-B0EA1D78A67E}" srcOrd="1" destOrd="0" parTransId="{B87609D8-72E0-4405-9C5F-A27F14947D24}" sibTransId="{9945D3C7-C671-48C5-B9CF-D9420A179F04}"/>
    <dgm:cxn modelId="{7949B3EE-0E82-4463-91F3-04A91DEB2A29}" srcId="{3A243E49-9FB3-47CC-A1F2-460FED052F05}" destId="{30907B97-66C0-4E62-B857-FA093462DD90}" srcOrd="0" destOrd="0" parTransId="{57CEE4A3-208E-442E-98D0-2F86C17F8766}" sibTransId="{B0E3A911-2F7C-4B4C-A613-3FD4DEF9929B}"/>
    <dgm:cxn modelId="{A37504E4-9E23-431D-94C3-9C32D4022F4C}" type="presOf" srcId="{BEEE4C16-1505-4CED-AEF1-E1EFD0B88672}" destId="{3192D4E1-AD70-4038-9C5A-1D7CBB41D25D}" srcOrd="0" destOrd="0" presId="urn:microsoft.com/office/officeart/2009/3/layout/IncreasingArrowsProcess"/>
    <dgm:cxn modelId="{95E424B8-3B84-4C16-93C5-9C2DA7240731}" type="presOf" srcId="{A825424B-9C30-496B-9E85-D7E1A992B609}" destId="{3C3B3884-1F74-4425-98D8-D9B7D75E23A8}" srcOrd="0" destOrd="1" presId="urn:microsoft.com/office/officeart/2009/3/layout/IncreasingArrowsProcess"/>
    <dgm:cxn modelId="{540F2C3C-17F5-422C-995F-61C3863003F5}" srcId="{4B781FD0-54BC-4F90-B26F-70811578E507}" destId="{74E14D7C-B2FE-43A4-844C-C5CFB7D4545F}" srcOrd="1" destOrd="0" parTransId="{D97C28CA-5563-4B42-B501-412EE089E393}" sibTransId="{FA8FCA55-5A76-4070-B928-79BEA1D9B7C2}"/>
    <dgm:cxn modelId="{3F442473-DFDD-4B28-B108-23688BFFFBC5}" type="presOf" srcId="{74E14D7C-B2FE-43A4-844C-C5CFB7D4545F}" destId="{FD347ECF-BF99-494B-83AD-41EA278D3822}" srcOrd="0" destOrd="1" presId="urn:microsoft.com/office/officeart/2009/3/layout/IncreasingArrowsProcess"/>
    <dgm:cxn modelId="{992F2C51-15DA-42B3-AAD5-25CD716B3D4F}" type="presOf" srcId="{FA4F78BA-24AE-49F8-8212-980E648B6695}" destId="{FD347ECF-BF99-494B-83AD-41EA278D3822}" srcOrd="0" destOrd="2" presId="urn:microsoft.com/office/officeart/2009/3/layout/IncreasingArrowsProcess"/>
    <dgm:cxn modelId="{CD3B7F89-2536-4B13-9EB4-0AC68E268DB6}" type="presOf" srcId="{4B781FD0-54BC-4F90-B26F-70811578E507}" destId="{6B067B7B-55AA-4632-9A1D-84A57F0C478A}" srcOrd="0" destOrd="0" presId="urn:microsoft.com/office/officeart/2009/3/layout/IncreasingArrowsProcess"/>
    <dgm:cxn modelId="{2F276DCA-5540-4E0F-8B6C-FF55698603D9}" srcId="{4B781FD0-54BC-4F90-B26F-70811578E507}" destId="{F51F99F8-A64B-4FE2-96CE-24CEC30723A0}" srcOrd="0" destOrd="0" parTransId="{D655C19D-6C8E-4FF2-9E4B-045E618FC8B7}" sibTransId="{B4AAA5E6-E2E9-4C3F-88E5-C036A2A44776}"/>
    <dgm:cxn modelId="{533116C0-7873-45BE-BA43-720A6C2C05DC}" srcId="{4B781FD0-54BC-4F90-B26F-70811578E507}" destId="{FA4F78BA-24AE-49F8-8212-980E648B6695}" srcOrd="2" destOrd="0" parTransId="{9FFE30F1-0265-4962-AB4A-1CB7497B3024}" sibTransId="{7E0EE23C-4859-4CDF-8052-0FBED9DABDC5}"/>
    <dgm:cxn modelId="{ED9D0F71-44D7-4E5F-83D9-8A1D6705FBA6}" type="presOf" srcId="{3A243E49-9FB3-47CC-A1F2-460FED052F05}" destId="{87AA6CA2-221A-48F4-9B2E-A24ECCD75CB8}" srcOrd="0" destOrd="0" presId="urn:microsoft.com/office/officeart/2009/3/layout/IncreasingArrowsProcess"/>
    <dgm:cxn modelId="{C3A1328E-30E2-4443-9100-0F52A01D6299}" type="presParOf" srcId="{87AA6CA2-221A-48F4-9B2E-A24ECCD75CB8}" destId="{1770BB19-CB6A-49E7-AF14-874BC93E33F4}" srcOrd="0" destOrd="0" presId="urn:microsoft.com/office/officeart/2009/3/layout/IncreasingArrowsProcess"/>
    <dgm:cxn modelId="{192B2F76-B6D7-40F5-97D1-CE5D1161C18E}" type="presParOf" srcId="{87AA6CA2-221A-48F4-9B2E-A24ECCD75CB8}" destId="{3192D4E1-AD70-4038-9C5A-1D7CBB41D25D}" srcOrd="1" destOrd="0" presId="urn:microsoft.com/office/officeart/2009/3/layout/IncreasingArrowsProcess"/>
    <dgm:cxn modelId="{AF938847-52A3-4EAC-A026-55D0F148264E}" type="presParOf" srcId="{87AA6CA2-221A-48F4-9B2E-A24ECCD75CB8}" destId="{6B067B7B-55AA-4632-9A1D-84A57F0C478A}" srcOrd="2" destOrd="0" presId="urn:microsoft.com/office/officeart/2009/3/layout/IncreasingArrowsProcess"/>
    <dgm:cxn modelId="{B32C710F-656C-473E-805E-88B51ADA4C5E}" type="presParOf" srcId="{87AA6CA2-221A-48F4-9B2E-A24ECCD75CB8}" destId="{FD347ECF-BF99-494B-83AD-41EA278D3822}" srcOrd="3" destOrd="0" presId="urn:microsoft.com/office/officeart/2009/3/layout/IncreasingArrowsProcess"/>
    <dgm:cxn modelId="{B606D253-1B43-463E-B720-AB51552D5257}" type="presParOf" srcId="{87AA6CA2-221A-48F4-9B2E-A24ECCD75CB8}" destId="{B5FC7855-5D17-4C20-87C4-7F5B73465273}" srcOrd="4" destOrd="0" presId="urn:microsoft.com/office/officeart/2009/3/layout/IncreasingArrowsProcess"/>
    <dgm:cxn modelId="{778EB88B-1268-49A3-8BB7-7E382ABF7EAE}" type="presParOf" srcId="{87AA6CA2-221A-48F4-9B2E-A24ECCD75CB8}" destId="{3C3B3884-1F74-4425-98D8-D9B7D75E23A8}" srcOrd="5" destOrd="0" presId="urn:microsoft.com/office/officeart/2009/3/layout/IncreasingArrowsProcess"/>
    <dgm:cxn modelId="{B2EB3FB2-A055-489C-B40D-E80239AFE7BC}" type="presParOf" srcId="{87AA6CA2-221A-48F4-9B2E-A24ECCD75CB8}" destId="{E35F524F-309C-450F-B768-05B3387CB471}" srcOrd="6" destOrd="0" presId="urn:microsoft.com/office/officeart/2009/3/layout/IncreasingArrowsProcess"/>
    <dgm:cxn modelId="{9997C125-4D0A-4FB2-A999-5BA27CAD860E}" type="presParOf" srcId="{87AA6CA2-221A-48F4-9B2E-A24ECCD75CB8}" destId="{69B6225C-0140-492F-BD4D-63E9B103455F}" srcOrd="7" destOrd="0" presId="urn:microsoft.com/office/officeart/2009/3/layout/IncreasingArrowsProcess"/>
    <dgm:cxn modelId="{8CEA16FE-5696-43F6-8716-CDAF07DE6DB4}" type="presParOf" srcId="{87AA6CA2-221A-48F4-9B2E-A24ECCD75CB8}" destId="{C784F4DF-474D-449D-8612-D891E834D68A}" srcOrd="8" destOrd="0" presId="urn:microsoft.com/office/officeart/2009/3/layout/IncreasingArrowsProcess"/>
    <dgm:cxn modelId="{75E6554A-396D-4EF2-ACD5-7CF7D75B1F48}" type="presParOf" srcId="{87AA6CA2-221A-48F4-9B2E-A24ECCD75CB8}" destId="{C450ADFE-0284-4CC0-80EF-823D5E1DE75E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4A0A59-D282-4127-B4AE-E109A73E925B}" type="doc">
      <dgm:prSet loTypeId="urn:microsoft.com/office/officeart/2005/8/layout/process2" loCatId="process" qsTypeId="urn:microsoft.com/office/officeart/2005/8/quickstyle/simple5" qsCatId="simple" csTypeId="urn:microsoft.com/office/officeart/2005/8/colors/colorful3" csCatId="colorful" phldr="1"/>
      <dgm:spPr/>
    </dgm:pt>
    <dgm:pt modelId="{05CB105C-798E-4BAC-82A2-15CE08E869DF}">
      <dgm:prSet phldrT="[文字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altLang="zh-HK" sz="1600" b="1" dirty="0" smtClean="0">
              <a:solidFill>
                <a:schemeClr val="tx1"/>
              </a:solidFill>
            </a:rPr>
            <a:t>1. Total Cooling load of Block A and B &lt; 80% Total Capacity of Chiller Plant B                                               2. Outdoor temperature is lower than 18</a:t>
          </a:r>
          <a:r>
            <a:rPr lang="en-US" altLang="zh-HK" sz="1600" b="1" baseline="30000" dirty="0" smtClean="0">
              <a:solidFill>
                <a:schemeClr val="tx1"/>
              </a:solidFill>
            </a:rPr>
            <a:t>o</a:t>
          </a:r>
          <a:r>
            <a:rPr lang="en-US" altLang="zh-HK" sz="1600" b="1" dirty="0" smtClean="0">
              <a:solidFill>
                <a:schemeClr val="tx1"/>
              </a:solidFill>
            </a:rPr>
            <a:t>C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D05141B2-275D-4CC7-BF2B-CF563831B284}" type="parTrans" cxnId="{9EF9D510-6E82-44E9-A0AB-61FC537C3333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32BB8CB7-15D8-48F8-B993-A7F7C8AACF76}" type="sibTrans" cxnId="{9EF9D510-6E82-44E9-A0AB-61FC537C3333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BC75626C-9A60-4AD5-955A-465AF124F741}">
      <dgm:prSet phldrT="[文字]"/>
      <dgm:spPr>
        <a:ln>
          <a:solidFill>
            <a:schemeClr val="tx1"/>
          </a:solidFill>
        </a:ln>
      </dgm:spPr>
      <dgm:t>
        <a:bodyPr/>
        <a:lstStyle/>
        <a:p>
          <a:r>
            <a:rPr lang="en-US" altLang="zh-HK" b="1" dirty="0" smtClean="0">
              <a:solidFill>
                <a:schemeClr val="tx1"/>
              </a:solidFill>
            </a:rPr>
            <a:t>Shut down Chiller Plant A</a:t>
          </a:r>
          <a:endParaRPr lang="zh-HK" altLang="en-US" b="1" dirty="0">
            <a:solidFill>
              <a:schemeClr val="tx1"/>
            </a:solidFill>
          </a:endParaRPr>
        </a:p>
      </dgm:t>
    </dgm:pt>
    <dgm:pt modelId="{FEB7F88E-91EB-4B12-8A18-A97CB31085B0}" type="parTrans" cxnId="{37058747-7B4D-4D0A-9FC8-792D1E7FE2DC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ED398285-5BCB-48FF-B008-0A31422A1C6C}" type="sibTrans" cxnId="{37058747-7B4D-4D0A-9FC8-792D1E7FE2DC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5F385B1D-F22B-46B4-96E7-A3646A7C156A}">
      <dgm:prSet phldrT="[文字]"/>
      <dgm:spPr>
        <a:ln>
          <a:solidFill>
            <a:schemeClr val="tx1"/>
          </a:solidFill>
        </a:ln>
      </dgm:spPr>
      <dgm:t>
        <a:bodyPr/>
        <a:lstStyle/>
        <a:p>
          <a:r>
            <a:rPr lang="en-US" altLang="zh-HK" b="1" dirty="0" smtClean="0">
              <a:solidFill>
                <a:schemeClr val="tx1"/>
              </a:solidFill>
            </a:rPr>
            <a:t>Open one pair of inter connecting valve</a:t>
          </a:r>
          <a:endParaRPr lang="zh-HK" altLang="en-US" b="1" dirty="0">
            <a:solidFill>
              <a:schemeClr val="tx1"/>
            </a:solidFill>
          </a:endParaRPr>
        </a:p>
      </dgm:t>
    </dgm:pt>
    <dgm:pt modelId="{316F76D0-3DCC-46DF-B533-3D10AD49B309}" type="parTrans" cxnId="{BD38AC2E-B468-444F-942B-A62AD4796D82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AA214C81-A071-4FC5-B7FF-2ABD6F7C268E}" type="sibTrans" cxnId="{BD38AC2E-B468-444F-942B-A62AD4796D82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717410BD-36E6-41A0-93FF-CBA5329A6730}">
      <dgm:prSet phldrT="[文字]"/>
      <dgm:spPr>
        <a:ln>
          <a:solidFill>
            <a:schemeClr val="tx1"/>
          </a:solidFill>
        </a:ln>
      </dgm:spPr>
      <dgm:t>
        <a:bodyPr/>
        <a:lstStyle/>
        <a:p>
          <a:r>
            <a:rPr lang="en-US" altLang="zh-HK" b="1" dirty="0" smtClean="0">
              <a:solidFill>
                <a:schemeClr val="tx1"/>
              </a:solidFill>
            </a:rPr>
            <a:t>Chilled Water Plant Supply by Block B </a:t>
          </a:r>
          <a:endParaRPr lang="zh-HK" altLang="en-US" b="1" dirty="0">
            <a:solidFill>
              <a:schemeClr val="tx1"/>
            </a:solidFill>
          </a:endParaRPr>
        </a:p>
      </dgm:t>
    </dgm:pt>
    <dgm:pt modelId="{439E1B0E-F093-422F-A60D-E5E932D69930}" type="parTrans" cxnId="{87346D85-D5B2-4228-BFCB-31C7A5578EEF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9839F22B-8175-4D0B-BDA3-878A34D6A2E2}" type="sibTrans" cxnId="{87346D85-D5B2-4228-BFCB-31C7A5578EEF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C96D25CC-91B2-40B9-8D8F-F7916515F5F4}" type="pres">
      <dgm:prSet presAssocID="{904A0A59-D282-4127-B4AE-E109A73E925B}" presName="linearFlow" presStyleCnt="0">
        <dgm:presLayoutVars>
          <dgm:resizeHandles val="exact"/>
        </dgm:presLayoutVars>
      </dgm:prSet>
      <dgm:spPr/>
    </dgm:pt>
    <dgm:pt modelId="{71DEB7DF-036F-409E-8934-BD55DE628519}" type="pres">
      <dgm:prSet presAssocID="{05CB105C-798E-4BAC-82A2-15CE08E869DF}" presName="node" presStyleLbl="node1" presStyleIdx="0" presStyleCnt="4" custScaleX="12228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1642249-2AF4-4BAA-A90B-5ED504FD6AE8}" type="pres">
      <dgm:prSet presAssocID="{32BB8CB7-15D8-48F8-B993-A7F7C8AACF76}" presName="sibTrans" presStyleLbl="sibTrans2D1" presStyleIdx="0" presStyleCnt="3"/>
      <dgm:spPr/>
      <dgm:t>
        <a:bodyPr/>
        <a:lstStyle/>
        <a:p>
          <a:endParaRPr lang="zh-HK" altLang="en-US"/>
        </a:p>
      </dgm:t>
    </dgm:pt>
    <dgm:pt modelId="{E4FE10B9-FDA6-4E81-A89A-F525F62B8C6F}" type="pres">
      <dgm:prSet presAssocID="{32BB8CB7-15D8-48F8-B993-A7F7C8AACF76}" presName="connectorText" presStyleLbl="sibTrans2D1" presStyleIdx="0" presStyleCnt="3"/>
      <dgm:spPr/>
      <dgm:t>
        <a:bodyPr/>
        <a:lstStyle/>
        <a:p>
          <a:endParaRPr lang="zh-HK" altLang="en-US"/>
        </a:p>
      </dgm:t>
    </dgm:pt>
    <dgm:pt modelId="{EF805EFB-1179-41A6-B260-D0538239A144}" type="pres">
      <dgm:prSet presAssocID="{BC75626C-9A60-4AD5-955A-465AF124F741}" presName="node" presStyleLbl="node1" presStyleIdx="1" presStyleCnt="4" custScaleX="119314" custScaleY="4168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4F2F02F-80FA-44DF-A9D1-77541BF3201A}" type="pres">
      <dgm:prSet presAssocID="{ED398285-5BCB-48FF-B008-0A31422A1C6C}" presName="sibTrans" presStyleLbl="sibTrans2D1" presStyleIdx="1" presStyleCnt="3"/>
      <dgm:spPr/>
      <dgm:t>
        <a:bodyPr/>
        <a:lstStyle/>
        <a:p>
          <a:endParaRPr lang="zh-HK" altLang="en-US"/>
        </a:p>
      </dgm:t>
    </dgm:pt>
    <dgm:pt modelId="{AA0F0F49-3E95-40AA-832F-A0E258C5EF32}" type="pres">
      <dgm:prSet presAssocID="{ED398285-5BCB-48FF-B008-0A31422A1C6C}" presName="connectorText" presStyleLbl="sibTrans2D1" presStyleIdx="1" presStyleCnt="3"/>
      <dgm:spPr/>
      <dgm:t>
        <a:bodyPr/>
        <a:lstStyle/>
        <a:p>
          <a:endParaRPr lang="zh-HK" altLang="en-US"/>
        </a:p>
      </dgm:t>
    </dgm:pt>
    <dgm:pt modelId="{7E24DD3E-57C5-4EC7-AA12-0F89B518DA33}" type="pres">
      <dgm:prSet presAssocID="{5F385B1D-F22B-46B4-96E7-A3646A7C156A}" presName="node" presStyleLbl="node1" presStyleIdx="2" presStyleCnt="4" custScaleX="121632" custScaleY="49249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010A289-9D1D-4719-AB14-18B50F59A64E}" type="pres">
      <dgm:prSet presAssocID="{AA214C81-A071-4FC5-B7FF-2ABD6F7C268E}" presName="sibTrans" presStyleLbl="sibTrans2D1" presStyleIdx="2" presStyleCnt="3"/>
      <dgm:spPr/>
      <dgm:t>
        <a:bodyPr/>
        <a:lstStyle/>
        <a:p>
          <a:endParaRPr lang="zh-HK" altLang="en-US"/>
        </a:p>
      </dgm:t>
    </dgm:pt>
    <dgm:pt modelId="{6ABD3484-5D2A-4C3A-AD6B-182DBA04EC87}" type="pres">
      <dgm:prSet presAssocID="{AA214C81-A071-4FC5-B7FF-2ABD6F7C268E}" presName="connectorText" presStyleLbl="sibTrans2D1" presStyleIdx="2" presStyleCnt="3"/>
      <dgm:spPr/>
      <dgm:t>
        <a:bodyPr/>
        <a:lstStyle/>
        <a:p>
          <a:endParaRPr lang="zh-HK" altLang="en-US"/>
        </a:p>
      </dgm:t>
    </dgm:pt>
    <dgm:pt modelId="{B49FEA47-24A2-4813-BB3B-AC0427FB1647}" type="pres">
      <dgm:prSet presAssocID="{717410BD-36E6-41A0-93FF-CBA5329A6730}" presName="node" presStyleLbl="node1" presStyleIdx="3" presStyleCnt="4" custScaleX="119314" custScaleY="6114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BD38AC2E-B468-444F-942B-A62AD4796D82}" srcId="{904A0A59-D282-4127-B4AE-E109A73E925B}" destId="{5F385B1D-F22B-46B4-96E7-A3646A7C156A}" srcOrd="2" destOrd="0" parTransId="{316F76D0-3DCC-46DF-B533-3D10AD49B309}" sibTransId="{AA214C81-A071-4FC5-B7FF-2ABD6F7C268E}"/>
    <dgm:cxn modelId="{582FDAE5-B728-45C7-8DDA-82B0DE2D63A8}" type="presOf" srcId="{AA214C81-A071-4FC5-B7FF-2ABD6F7C268E}" destId="{6ABD3484-5D2A-4C3A-AD6B-182DBA04EC87}" srcOrd="1" destOrd="0" presId="urn:microsoft.com/office/officeart/2005/8/layout/process2"/>
    <dgm:cxn modelId="{9EF9D510-6E82-44E9-A0AB-61FC537C3333}" srcId="{904A0A59-D282-4127-B4AE-E109A73E925B}" destId="{05CB105C-798E-4BAC-82A2-15CE08E869DF}" srcOrd="0" destOrd="0" parTransId="{D05141B2-275D-4CC7-BF2B-CF563831B284}" sibTransId="{32BB8CB7-15D8-48F8-B993-A7F7C8AACF76}"/>
    <dgm:cxn modelId="{EC23422B-2980-434C-9051-B0FAD22239B9}" type="presOf" srcId="{32BB8CB7-15D8-48F8-B993-A7F7C8AACF76}" destId="{E4FE10B9-FDA6-4E81-A89A-F525F62B8C6F}" srcOrd="1" destOrd="0" presId="urn:microsoft.com/office/officeart/2005/8/layout/process2"/>
    <dgm:cxn modelId="{B1484B59-14C5-48C3-A893-FDD3D2A490F5}" type="presOf" srcId="{BC75626C-9A60-4AD5-955A-465AF124F741}" destId="{EF805EFB-1179-41A6-B260-D0538239A144}" srcOrd="0" destOrd="0" presId="urn:microsoft.com/office/officeart/2005/8/layout/process2"/>
    <dgm:cxn modelId="{D7F2BBF4-E050-4422-BA15-87C16BCA143E}" type="presOf" srcId="{ED398285-5BCB-48FF-B008-0A31422A1C6C}" destId="{AA0F0F49-3E95-40AA-832F-A0E258C5EF32}" srcOrd="1" destOrd="0" presId="urn:microsoft.com/office/officeart/2005/8/layout/process2"/>
    <dgm:cxn modelId="{37058747-7B4D-4D0A-9FC8-792D1E7FE2DC}" srcId="{904A0A59-D282-4127-B4AE-E109A73E925B}" destId="{BC75626C-9A60-4AD5-955A-465AF124F741}" srcOrd="1" destOrd="0" parTransId="{FEB7F88E-91EB-4B12-8A18-A97CB31085B0}" sibTransId="{ED398285-5BCB-48FF-B008-0A31422A1C6C}"/>
    <dgm:cxn modelId="{87346D85-D5B2-4228-BFCB-31C7A5578EEF}" srcId="{904A0A59-D282-4127-B4AE-E109A73E925B}" destId="{717410BD-36E6-41A0-93FF-CBA5329A6730}" srcOrd="3" destOrd="0" parTransId="{439E1B0E-F093-422F-A60D-E5E932D69930}" sibTransId="{9839F22B-8175-4D0B-BDA3-878A34D6A2E2}"/>
    <dgm:cxn modelId="{9717A43A-DDCB-4531-9883-4E0D32933241}" type="presOf" srcId="{717410BD-36E6-41A0-93FF-CBA5329A6730}" destId="{B49FEA47-24A2-4813-BB3B-AC0427FB1647}" srcOrd="0" destOrd="0" presId="urn:microsoft.com/office/officeart/2005/8/layout/process2"/>
    <dgm:cxn modelId="{004E31A3-25A8-4E67-B959-D3177AAA72EE}" type="presOf" srcId="{904A0A59-D282-4127-B4AE-E109A73E925B}" destId="{C96D25CC-91B2-40B9-8D8F-F7916515F5F4}" srcOrd="0" destOrd="0" presId="urn:microsoft.com/office/officeart/2005/8/layout/process2"/>
    <dgm:cxn modelId="{FF951109-D0DB-43CC-BAD1-E3922DC20B30}" type="presOf" srcId="{ED398285-5BCB-48FF-B008-0A31422A1C6C}" destId="{F4F2F02F-80FA-44DF-A9D1-77541BF3201A}" srcOrd="0" destOrd="0" presId="urn:microsoft.com/office/officeart/2005/8/layout/process2"/>
    <dgm:cxn modelId="{3526682B-ADAC-49DE-A11A-1A0D9F3C92B3}" type="presOf" srcId="{05CB105C-798E-4BAC-82A2-15CE08E869DF}" destId="{71DEB7DF-036F-409E-8934-BD55DE628519}" srcOrd="0" destOrd="0" presId="urn:microsoft.com/office/officeart/2005/8/layout/process2"/>
    <dgm:cxn modelId="{BE3CDCFC-7BEB-414F-AC93-E2AEDD57FD4A}" type="presOf" srcId="{32BB8CB7-15D8-48F8-B993-A7F7C8AACF76}" destId="{71642249-2AF4-4BAA-A90B-5ED504FD6AE8}" srcOrd="0" destOrd="0" presId="urn:microsoft.com/office/officeart/2005/8/layout/process2"/>
    <dgm:cxn modelId="{DF4885A9-1238-489C-88B0-6BEFC53705A6}" type="presOf" srcId="{5F385B1D-F22B-46B4-96E7-A3646A7C156A}" destId="{7E24DD3E-57C5-4EC7-AA12-0F89B518DA33}" srcOrd="0" destOrd="0" presId="urn:microsoft.com/office/officeart/2005/8/layout/process2"/>
    <dgm:cxn modelId="{BFF2C9E6-E58D-4D70-B859-0D0EE1362A1D}" type="presOf" srcId="{AA214C81-A071-4FC5-B7FF-2ABD6F7C268E}" destId="{5010A289-9D1D-4719-AB14-18B50F59A64E}" srcOrd="0" destOrd="0" presId="urn:microsoft.com/office/officeart/2005/8/layout/process2"/>
    <dgm:cxn modelId="{94DF57F0-E2BE-45DF-93D9-96C563BB5520}" type="presParOf" srcId="{C96D25CC-91B2-40B9-8D8F-F7916515F5F4}" destId="{71DEB7DF-036F-409E-8934-BD55DE628519}" srcOrd="0" destOrd="0" presId="urn:microsoft.com/office/officeart/2005/8/layout/process2"/>
    <dgm:cxn modelId="{BD340D3F-0B0E-455F-A4C3-81D6E11D8E86}" type="presParOf" srcId="{C96D25CC-91B2-40B9-8D8F-F7916515F5F4}" destId="{71642249-2AF4-4BAA-A90B-5ED504FD6AE8}" srcOrd="1" destOrd="0" presId="urn:microsoft.com/office/officeart/2005/8/layout/process2"/>
    <dgm:cxn modelId="{A685FF5C-3004-4C96-B045-D438B3C31103}" type="presParOf" srcId="{71642249-2AF4-4BAA-A90B-5ED504FD6AE8}" destId="{E4FE10B9-FDA6-4E81-A89A-F525F62B8C6F}" srcOrd="0" destOrd="0" presId="urn:microsoft.com/office/officeart/2005/8/layout/process2"/>
    <dgm:cxn modelId="{30ACD2F2-EB6A-4F37-BBFE-BAF52C41FC4C}" type="presParOf" srcId="{C96D25CC-91B2-40B9-8D8F-F7916515F5F4}" destId="{EF805EFB-1179-41A6-B260-D0538239A144}" srcOrd="2" destOrd="0" presId="urn:microsoft.com/office/officeart/2005/8/layout/process2"/>
    <dgm:cxn modelId="{D4C9E69E-778C-442D-86E3-5399DB9E9B4C}" type="presParOf" srcId="{C96D25CC-91B2-40B9-8D8F-F7916515F5F4}" destId="{F4F2F02F-80FA-44DF-A9D1-77541BF3201A}" srcOrd="3" destOrd="0" presId="urn:microsoft.com/office/officeart/2005/8/layout/process2"/>
    <dgm:cxn modelId="{94220F5E-3D11-4680-ABBE-CA1EF29FFB1A}" type="presParOf" srcId="{F4F2F02F-80FA-44DF-A9D1-77541BF3201A}" destId="{AA0F0F49-3E95-40AA-832F-A0E258C5EF32}" srcOrd="0" destOrd="0" presId="urn:microsoft.com/office/officeart/2005/8/layout/process2"/>
    <dgm:cxn modelId="{0C58C0DB-A9B5-4629-99D8-9455F74773BD}" type="presParOf" srcId="{C96D25CC-91B2-40B9-8D8F-F7916515F5F4}" destId="{7E24DD3E-57C5-4EC7-AA12-0F89B518DA33}" srcOrd="4" destOrd="0" presId="urn:microsoft.com/office/officeart/2005/8/layout/process2"/>
    <dgm:cxn modelId="{7065BD47-CEA6-4510-9BE4-7C3FF37BC6E1}" type="presParOf" srcId="{C96D25CC-91B2-40B9-8D8F-F7916515F5F4}" destId="{5010A289-9D1D-4719-AB14-18B50F59A64E}" srcOrd="5" destOrd="0" presId="urn:microsoft.com/office/officeart/2005/8/layout/process2"/>
    <dgm:cxn modelId="{CABF650E-A276-457E-9732-FCBC2CE700F6}" type="presParOf" srcId="{5010A289-9D1D-4719-AB14-18B50F59A64E}" destId="{6ABD3484-5D2A-4C3A-AD6B-182DBA04EC87}" srcOrd="0" destOrd="0" presId="urn:microsoft.com/office/officeart/2005/8/layout/process2"/>
    <dgm:cxn modelId="{762544CD-A7F0-4D12-A643-60730B83783A}" type="presParOf" srcId="{C96D25CC-91B2-40B9-8D8F-F7916515F5F4}" destId="{B49FEA47-24A2-4813-BB3B-AC0427FB164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BC136E-E124-4391-85E3-31D9872F5FB0}" type="doc">
      <dgm:prSet loTypeId="urn:microsoft.com/office/officeart/2005/8/layout/cycle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zh-HK" altLang="en-US"/>
        </a:p>
      </dgm:t>
    </dgm:pt>
    <dgm:pt modelId="{8C7B67A8-2D0D-4CC7-82A3-8D404DED90DD}">
      <dgm:prSet phldrT="[文字]" custT="1"/>
      <dgm:spPr/>
      <dgm:t>
        <a:bodyPr/>
        <a:lstStyle/>
        <a:p>
          <a:r>
            <a:rPr lang="en-US" altLang="zh-HK" sz="2400" b="1" dirty="0" smtClean="0"/>
            <a:t>Get commitment</a:t>
          </a:r>
          <a:endParaRPr lang="zh-HK" altLang="en-US" sz="2400" b="1" dirty="0"/>
        </a:p>
      </dgm:t>
    </dgm:pt>
    <dgm:pt modelId="{07F8D705-7317-421A-8E6A-74CC484CB584}" type="parTrans" cxnId="{555017A6-0A2F-48C0-AAD5-39E614E2E32D}">
      <dgm:prSet/>
      <dgm:spPr/>
      <dgm:t>
        <a:bodyPr/>
        <a:lstStyle/>
        <a:p>
          <a:endParaRPr lang="zh-HK" altLang="en-US" b="0"/>
        </a:p>
      </dgm:t>
    </dgm:pt>
    <dgm:pt modelId="{944BB357-E88A-4150-9AB6-F300745973BF}" type="sibTrans" cxnId="{555017A6-0A2F-48C0-AAD5-39E614E2E32D}">
      <dgm:prSet/>
      <dgm:spPr/>
      <dgm:t>
        <a:bodyPr/>
        <a:lstStyle/>
        <a:p>
          <a:endParaRPr lang="zh-HK" altLang="en-US" b="0"/>
        </a:p>
      </dgm:t>
    </dgm:pt>
    <dgm:pt modelId="{5E69274D-0337-4007-A0E4-6B67B3991F50}">
      <dgm:prSet phldrT="[文字]" custT="1"/>
      <dgm:spPr/>
      <dgm:t>
        <a:bodyPr/>
        <a:lstStyle/>
        <a:p>
          <a:r>
            <a:rPr lang="en-US" altLang="zh-HK" sz="2400" b="0" dirty="0" smtClean="0"/>
            <a:t>Understand</a:t>
          </a:r>
          <a:endParaRPr lang="zh-HK" altLang="en-US" sz="2400" b="0" dirty="0"/>
        </a:p>
      </dgm:t>
    </dgm:pt>
    <dgm:pt modelId="{53EC061F-D5E5-46E1-9E04-FBDFFDB17D55}" type="parTrans" cxnId="{453E97E9-6B20-4D15-ACA5-2009AFE27D90}">
      <dgm:prSet/>
      <dgm:spPr/>
      <dgm:t>
        <a:bodyPr/>
        <a:lstStyle/>
        <a:p>
          <a:endParaRPr lang="zh-HK" altLang="en-US" b="0"/>
        </a:p>
      </dgm:t>
    </dgm:pt>
    <dgm:pt modelId="{30B46F9F-BC95-4179-9C5B-0FC4932AC854}" type="sibTrans" cxnId="{453E97E9-6B20-4D15-ACA5-2009AFE27D90}">
      <dgm:prSet/>
      <dgm:spPr/>
      <dgm:t>
        <a:bodyPr/>
        <a:lstStyle/>
        <a:p>
          <a:endParaRPr lang="zh-HK" altLang="en-US" b="0"/>
        </a:p>
      </dgm:t>
    </dgm:pt>
    <dgm:pt modelId="{67C770EE-748E-438F-A7AF-814D8F26163F}">
      <dgm:prSet phldrT="[文字]" custT="1"/>
      <dgm:spPr/>
      <dgm:t>
        <a:bodyPr/>
        <a:lstStyle/>
        <a:p>
          <a:r>
            <a:rPr lang="en-US" altLang="zh-HK" sz="2400" b="1" dirty="0" smtClean="0"/>
            <a:t>Plan &amp; Organize</a:t>
          </a:r>
          <a:endParaRPr lang="zh-HK" altLang="en-US" sz="2400" b="1" dirty="0"/>
        </a:p>
      </dgm:t>
    </dgm:pt>
    <dgm:pt modelId="{AE74273F-B9D9-4167-9746-01D9409C5A5B}" type="parTrans" cxnId="{3B55EC9C-F6BE-4270-98FB-C6DF25706396}">
      <dgm:prSet/>
      <dgm:spPr/>
      <dgm:t>
        <a:bodyPr/>
        <a:lstStyle/>
        <a:p>
          <a:endParaRPr lang="zh-HK" altLang="en-US" b="0"/>
        </a:p>
      </dgm:t>
    </dgm:pt>
    <dgm:pt modelId="{0F84D119-A6A8-4932-B06C-EF0C2D58B2D4}" type="sibTrans" cxnId="{3B55EC9C-F6BE-4270-98FB-C6DF25706396}">
      <dgm:prSet/>
      <dgm:spPr/>
      <dgm:t>
        <a:bodyPr/>
        <a:lstStyle/>
        <a:p>
          <a:endParaRPr lang="zh-HK" altLang="en-US" b="0"/>
        </a:p>
      </dgm:t>
    </dgm:pt>
    <dgm:pt modelId="{9F48937C-3E6B-40FE-83E4-7CE620B01F96}">
      <dgm:prSet phldrT="[文字]" custT="1"/>
      <dgm:spPr/>
      <dgm:t>
        <a:bodyPr/>
        <a:lstStyle/>
        <a:p>
          <a:r>
            <a:rPr lang="en-US" altLang="zh-HK" sz="2400" b="1" dirty="0" smtClean="0"/>
            <a:t>Implement</a:t>
          </a:r>
          <a:endParaRPr lang="zh-HK" altLang="en-US" sz="2400" b="1" dirty="0"/>
        </a:p>
      </dgm:t>
    </dgm:pt>
    <dgm:pt modelId="{BCB2F439-A597-4716-943C-DB03C9BAC97B}" type="parTrans" cxnId="{6BA2A9BF-4850-4B15-A175-21E7D54CFBD9}">
      <dgm:prSet/>
      <dgm:spPr/>
      <dgm:t>
        <a:bodyPr/>
        <a:lstStyle/>
        <a:p>
          <a:endParaRPr lang="zh-HK" altLang="en-US" b="0"/>
        </a:p>
      </dgm:t>
    </dgm:pt>
    <dgm:pt modelId="{CDC73231-BB46-4758-8A16-B7883AB68E95}" type="sibTrans" cxnId="{6BA2A9BF-4850-4B15-A175-21E7D54CFBD9}">
      <dgm:prSet/>
      <dgm:spPr/>
      <dgm:t>
        <a:bodyPr/>
        <a:lstStyle/>
        <a:p>
          <a:endParaRPr lang="zh-HK" altLang="en-US" b="0"/>
        </a:p>
      </dgm:t>
    </dgm:pt>
    <dgm:pt modelId="{FC63DC6E-028D-4564-9D19-3850A4067FC3}">
      <dgm:prSet phldrT="[文字]" custT="1"/>
      <dgm:spPr/>
      <dgm:t>
        <a:bodyPr/>
        <a:lstStyle/>
        <a:p>
          <a:r>
            <a:rPr lang="en-US" altLang="zh-HK" sz="2400" b="1" dirty="0" smtClean="0"/>
            <a:t>Control &amp; Monitor</a:t>
          </a:r>
          <a:endParaRPr lang="zh-HK" altLang="en-US" sz="2400" b="1" dirty="0"/>
        </a:p>
      </dgm:t>
    </dgm:pt>
    <dgm:pt modelId="{2376A6B9-AD7C-4D44-9916-414CF4458D3F}" type="parTrans" cxnId="{172820B6-9220-48BE-81FC-195D978F6140}">
      <dgm:prSet/>
      <dgm:spPr/>
      <dgm:t>
        <a:bodyPr/>
        <a:lstStyle/>
        <a:p>
          <a:endParaRPr lang="zh-HK" altLang="en-US" b="0"/>
        </a:p>
      </dgm:t>
    </dgm:pt>
    <dgm:pt modelId="{11973317-8589-4AF8-985B-C2F0D6320327}" type="sibTrans" cxnId="{172820B6-9220-48BE-81FC-195D978F6140}">
      <dgm:prSet/>
      <dgm:spPr/>
      <dgm:t>
        <a:bodyPr/>
        <a:lstStyle/>
        <a:p>
          <a:endParaRPr lang="zh-HK" altLang="en-US" b="0"/>
        </a:p>
      </dgm:t>
    </dgm:pt>
    <dgm:pt modelId="{2F5AA713-6641-43FA-B869-C2E8D599CCF9}">
      <dgm:prSet phldrT="[文字]" custT="1"/>
      <dgm:spPr/>
      <dgm:t>
        <a:bodyPr/>
        <a:lstStyle/>
        <a:p>
          <a:r>
            <a:rPr lang="en-US" altLang="zh-HK" sz="2400" b="1" dirty="0" smtClean="0"/>
            <a:t>Feedback</a:t>
          </a:r>
          <a:endParaRPr lang="zh-HK" altLang="en-US" sz="2400" b="1" dirty="0"/>
        </a:p>
      </dgm:t>
    </dgm:pt>
    <dgm:pt modelId="{6E1E9A6E-727B-4C14-9DD9-4949FA4D0837}" type="parTrans" cxnId="{1F7EE818-15C6-452C-AC0D-81265CED583E}">
      <dgm:prSet/>
      <dgm:spPr/>
      <dgm:t>
        <a:bodyPr/>
        <a:lstStyle/>
        <a:p>
          <a:endParaRPr lang="zh-HK" altLang="en-US" b="0"/>
        </a:p>
      </dgm:t>
    </dgm:pt>
    <dgm:pt modelId="{3D302CF6-850D-4C2C-A253-09DE62B1927F}" type="sibTrans" cxnId="{1F7EE818-15C6-452C-AC0D-81265CED583E}">
      <dgm:prSet/>
      <dgm:spPr/>
      <dgm:t>
        <a:bodyPr/>
        <a:lstStyle/>
        <a:p>
          <a:endParaRPr lang="zh-HK" altLang="en-US" b="0"/>
        </a:p>
      </dgm:t>
    </dgm:pt>
    <dgm:pt modelId="{9457E5F3-E0C2-4FD3-B4E4-6DEEFD17F1E3}" type="pres">
      <dgm:prSet presAssocID="{DFBC136E-E124-4391-85E3-31D9872F5F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B3859004-2BC5-4C28-922F-D3C259E7F9A6}" type="pres">
      <dgm:prSet presAssocID="{DFBC136E-E124-4391-85E3-31D9872F5FB0}" presName="cycle" presStyleCnt="0"/>
      <dgm:spPr/>
      <dgm:t>
        <a:bodyPr/>
        <a:lstStyle/>
        <a:p>
          <a:endParaRPr lang="zh-HK" altLang="en-US"/>
        </a:p>
      </dgm:t>
    </dgm:pt>
    <dgm:pt modelId="{73659850-F619-4408-BC69-131A5F329709}" type="pres">
      <dgm:prSet presAssocID="{8C7B67A8-2D0D-4CC7-82A3-8D404DED90DD}" presName="nodeFirstNode" presStyleLbl="node1" presStyleIdx="0" presStyleCnt="6" custScaleX="95691" custScaleY="5963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25D5C62-3628-4D03-B775-0EE3A8A00795}" type="pres">
      <dgm:prSet presAssocID="{944BB357-E88A-4150-9AB6-F300745973BF}" presName="sibTransFirstNode" presStyleLbl="bgShp" presStyleIdx="0" presStyleCnt="1"/>
      <dgm:spPr/>
      <dgm:t>
        <a:bodyPr/>
        <a:lstStyle/>
        <a:p>
          <a:endParaRPr lang="zh-HK" altLang="en-US"/>
        </a:p>
      </dgm:t>
    </dgm:pt>
    <dgm:pt modelId="{23D2F2D6-2B25-499B-AA77-3550F62DC381}" type="pres">
      <dgm:prSet presAssocID="{5E69274D-0337-4007-A0E4-6B67B3991F50}" presName="nodeFollowingNodes" presStyleLbl="node1" presStyleIdx="1" presStyleCnt="6" custScaleX="84940" custScaleY="6795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D6C0181-375C-4FED-846B-FA33964EE1B0}" type="pres">
      <dgm:prSet presAssocID="{67C770EE-748E-438F-A7AF-814D8F26163F}" presName="nodeFollowingNodes" presStyleLbl="node1" presStyleIdx="2" presStyleCnt="6" custScaleX="84940" custScaleY="6795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341BF18-AD30-4817-9E46-6BB747C099B7}" type="pres">
      <dgm:prSet presAssocID="{9F48937C-3E6B-40FE-83E4-7CE620B01F96}" presName="nodeFollowingNodes" presStyleLbl="node1" presStyleIdx="3" presStyleCnt="6" custScaleX="84940" custScaleY="6795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E1456D1-DBC2-4A11-86AC-566E0F073F7C}" type="pres">
      <dgm:prSet presAssocID="{FC63DC6E-028D-4564-9D19-3850A4067FC3}" presName="nodeFollowingNodes" presStyleLbl="node1" presStyleIdx="4" presStyleCnt="6" custScaleX="84940" custScaleY="67952" custRadScaleRad="112223" custRadScaleInc="914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11C9E26-3B1A-4732-9119-58FBBAC460CC}" type="pres">
      <dgm:prSet presAssocID="{2F5AA713-6641-43FA-B869-C2E8D599CCF9}" presName="nodeFollowingNodes" presStyleLbl="node1" presStyleIdx="5" presStyleCnt="6" custScaleX="84940" custScaleY="6795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E5596A8E-267A-43E4-AF21-844FFC713294}" type="presOf" srcId="{5E69274D-0337-4007-A0E4-6B67B3991F50}" destId="{23D2F2D6-2B25-499B-AA77-3550F62DC381}" srcOrd="0" destOrd="0" presId="urn:microsoft.com/office/officeart/2005/8/layout/cycle3"/>
    <dgm:cxn modelId="{20B1D71A-40F9-41FF-8E7A-96C6DBE24CF7}" type="presOf" srcId="{9F48937C-3E6B-40FE-83E4-7CE620B01F96}" destId="{7341BF18-AD30-4817-9E46-6BB747C099B7}" srcOrd="0" destOrd="0" presId="urn:microsoft.com/office/officeart/2005/8/layout/cycle3"/>
    <dgm:cxn modelId="{172820B6-9220-48BE-81FC-195D978F6140}" srcId="{DFBC136E-E124-4391-85E3-31D9872F5FB0}" destId="{FC63DC6E-028D-4564-9D19-3850A4067FC3}" srcOrd="4" destOrd="0" parTransId="{2376A6B9-AD7C-4D44-9916-414CF4458D3F}" sibTransId="{11973317-8589-4AF8-985B-C2F0D6320327}"/>
    <dgm:cxn modelId="{4340CADB-32CA-44A9-A198-526FCDEBBAA0}" type="presOf" srcId="{DFBC136E-E124-4391-85E3-31D9872F5FB0}" destId="{9457E5F3-E0C2-4FD3-B4E4-6DEEFD17F1E3}" srcOrd="0" destOrd="0" presId="urn:microsoft.com/office/officeart/2005/8/layout/cycle3"/>
    <dgm:cxn modelId="{55AF7EF2-9B9B-4CC9-91DF-591D625CC314}" type="presOf" srcId="{8C7B67A8-2D0D-4CC7-82A3-8D404DED90DD}" destId="{73659850-F619-4408-BC69-131A5F329709}" srcOrd="0" destOrd="0" presId="urn:microsoft.com/office/officeart/2005/8/layout/cycle3"/>
    <dgm:cxn modelId="{453E97E9-6B20-4D15-ACA5-2009AFE27D90}" srcId="{DFBC136E-E124-4391-85E3-31D9872F5FB0}" destId="{5E69274D-0337-4007-A0E4-6B67B3991F50}" srcOrd="1" destOrd="0" parTransId="{53EC061F-D5E5-46E1-9E04-FBDFFDB17D55}" sibTransId="{30B46F9F-BC95-4179-9C5B-0FC4932AC854}"/>
    <dgm:cxn modelId="{9832DA05-69A3-4065-B083-2438B8681E7C}" type="presOf" srcId="{2F5AA713-6641-43FA-B869-C2E8D599CCF9}" destId="{211C9E26-3B1A-4732-9119-58FBBAC460CC}" srcOrd="0" destOrd="0" presId="urn:microsoft.com/office/officeart/2005/8/layout/cycle3"/>
    <dgm:cxn modelId="{555017A6-0A2F-48C0-AAD5-39E614E2E32D}" srcId="{DFBC136E-E124-4391-85E3-31D9872F5FB0}" destId="{8C7B67A8-2D0D-4CC7-82A3-8D404DED90DD}" srcOrd="0" destOrd="0" parTransId="{07F8D705-7317-421A-8E6A-74CC484CB584}" sibTransId="{944BB357-E88A-4150-9AB6-F300745973BF}"/>
    <dgm:cxn modelId="{F5606A2C-146B-4F3E-A4E0-C54991FD5399}" type="presOf" srcId="{67C770EE-748E-438F-A7AF-814D8F26163F}" destId="{AD6C0181-375C-4FED-846B-FA33964EE1B0}" srcOrd="0" destOrd="0" presId="urn:microsoft.com/office/officeart/2005/8/layout/cycle3"/>
    <dgm:cxn modelId="{3B55EC9C-F6BE-4270-98FB-C6DF25706396}" srcId="{DFBC136E-E124-4391-85E3-31D9872F5FB0}" destId="{67C770EE-748E-438F-A7AF-814D8F26163F}" srcOrd="2" destOrd="0" parTransId="{AE74273F-B9D9-4167-9746-01D9409C5A5B}" sibTransId="{0F84D119-A6A8-4932-B06C-EF0C2D58B2D4}"/>
    <dgm:cxn modelId="{1F7EE818-15C6-452C-AC0D-81265CED583E}" srcId="{DFBC136E-E124-4391-85E3-31D9872F5FB0}" destId="{2F5AA713-6641-43FA-B869-C2E8D599CCF9}" srcOrd="5" destOrd="0" parTransId="{6E1E9A6E-727B-4C14-9DD9-4949FA4D0837}" sibTransId="{3D302CF6-850D-4C2C-A253-09DE62B1927F}"/>
    <dgm:cxn modelId="{6BA2A9BF-4850-4B15-A175-21E7D54CFBD9}" srcId="{DFBC136E-E124-4391-85E3-31D9872F5FB0}" destId="{9F48937C-3E6B-40FE-83E4-7CE620B01F96}" srcOrd="3" destOrd="0" parTransId="{BCB2F439-A597-4716-943C-DB03C9BAC97B}" sibTransId="{CDC73231-BB46-4758-8A16-B7883AB68E95}"/>
    <dgm:cxn modelId="{7F744681-C2E7-4EDE-A97D-25BD5B309613}" type="presOf" srcId="{FC63DC6E-028D-4564-9D19-3850A4067FC3}" destId="{AE1456D1-DBC2-4A11-86AC-566E0F073F7C}" srcOrd="0" destOrd="0" presId="urn:microsoft.com/office/officeart/2005/8/layout/cycle3"/>
    <dgm:cxn modelId="{2F85E7DA-7637-46DA-B5B9-CC7796BEA959}" type="presOf" srcId="{944BB357-E88A-4150-9AB6-F300745973BF}" destId="{425D5C62-3628-4D03-B775-0EE3A8A00795}" srcOrd="0" destOrd="0" presId="urn:microsoft.com/office/officeart/2005/8/layout/cycle3"/>
    <dgm:cxn modelId="{33238E3F-B50A-4D9D-B5E0-A2B14EC5B058}" type="presParOf" srcId="{9457E5F3-E0C2-4FD3-B4E4-6DEEFD17F1E3}" destId="{B3859004-2BC5-4C28-922F-D3C259E7F9A6}" srcOrd="0" destOrd="0" presId="urn:microsoft.com/office/officeart/2005/8/layout/cycle3"/>
    <dgm:cxn modelId="{81E2BA39-4CBE-4C7C-BB1D-BF04D79F051E}" type="presParOf" srcId="{B3859004-2BC5-4C28-922F-D3C259E7F9A6}" destId="{73659850-F619-4408-BC69-131A5F329709}" srcOrd="0" destOrd="0" presId="urn:microsoft.com/office/officeart/2005/8/layout/cycle3"/>
    <dgm:cxn modelId="{FB21F523-9025-457B-AE52-077F44E2A013}" type="presParOf" srcId="{B3859004-2BC5-4C28-922F-D3C259E7F9A6}" destId="{425D5C62-3628-4D03-B775-0EE3A8A00795}" srcOrd="1" destOrd="0" presId="urn:microsoft.com/office/officeart/2005/8/layout/cycle3"/>
    <dgm:cxn modelId="{13935D9D-9234-4580-B328-8FC1CD4A602E}" type="presParOf" srcId="{B3859004-2BC5-4C28-922F-D3C259E7F9A6}" destId="{23D2F2D6-2B25-499B-AA77-3550F62DC381}" srcOrd="2" destOrd="0" presId="urn:microsoft.com/office/officeart/2005/8/layout/cycle3"/>
    <dgm:cxn modelId="{F13DF7D7-9EC2-400D-BC61-6C7739A76B6F}" type="presParOf" srcId="{B3859004-2BC5-4C28-922F-D3C259E7F9A6}" destId="{AD6C0181-375C-4FED-846B-FA33964EE1B0}" srcOrd="3" destOrd="0" presId="urn:microsoft.com/office/officeart/2005/8/layout/cycle3"/>
    <dgm:cxn modelId="{3F2C90D0-5290-4D8D-AB84-601909782677}" type="presParOf" srcId="{B3859004-2BC5-4C28-922F-D3C259E7F9A6}" destId="{7341BF18-AD30-4817-9E46-6BB747C099B7}" srcOrd="4" destOrd="0" presId="urn:microsoft.com/office/officeart/2005/8/layout/cycle3"/>
    <dgm:cxn modelId="{F47C00C3-4FFC-430F-8B44-58BC7B89E330}" type="presParOf" srcId="{B3859004-2BC5-4C28-922F-D3C259E7F9A6}" destId="{AE1456D1-DBC2-4A11-86AC-566E0F073F7C}" srcOrd="5" destOrd="0" presId="urn:microsoft.com/office/officeart/2005/8/layout/cycle3"/>
    <dgm:cxn modelId="{0701477C-EF0E-4AAA-AA0E-93837DB7EBD4}" type="presParOf" srcId="{B3859004-2BC5-4C28-922F-D3C259E7F9A6}" destId="{211C9E26-3B1A-4732-9119-58FBBAC460C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F08E0-45D3-4ADB-9166-88C5E6E81C1C}">
      <dsp:nvSpPr>
        <dsp:cNvPr id="0" name=""/>
        <dsp:cNvSpPr/>
      </dsp:nvSpPr>
      <dsp:spPr>
        <a:xfrm>
          <a:off x="0" y="1239632"/>
          <a:ext cx="11441459" cy="2705311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0D222-9A31-462B-B895-C3D8151DE9ED}">
      <dsp:nvSpPr>
        <dsp:cNvPr id="0" name=""/>
        <dsp:cNvSpPr/>
      </dsp:nvSpPr>
      <dsp:spPr>
        <a:xfrm>
          <a:off x="143905" y="0"/>
          <a:ext cx="3318470" cy="207383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b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700" b="1" kern="1200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2013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700" b="1" kern="1200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Replacement of Total 16 nos. Oil free chillers </a:t>
          </a:r>
          <a:endParaRPr lang="zh-HK" altLang="en-US" sz="27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>
        <a:off x="143905" y="0"/>
        <a:ext cx="3318470" cy="2073830"/>
      </dsp:txXfrm>
    </dsp:sp>
    <dsp:sp modelId="{2617F797-5B0C-4B2C-AC95-8A25DB683331}">
      <dsp:nvSpPr>
        <dsp:cNvPr id="0" name=""/>
        <dsp:cNvSpPr/>
      </dsp:nvSpPr>
      <dsp:spPr>
        <a:xfrm>
          <a:off x="1405034" y="2333059"/>
          <a:ext cx="518457" cy="5184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E7B22E-272F-46E9-9436-0860402D317D}">
      <dsp:nvSpPr>
        <dsp:cNvPr id="0" name=""/>
        <dsp:cNvSpPr/>
      </dsp:nvSpPr>
      <dsp:spPr>
        <a:xfrm>
          <a:off x="3489421" y="3110745"/>
          <a:ext cx="3318470" cy="207383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700" b="1" kern="1200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2015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700" b="1" kern="1200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Combination of Chiller Plant at Block DE</a:t>
          </a:r>
          <a:endParaRPr lang="zh-HK" altLang="en-US" sz="27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>
        <a:off x="3489421" y="3110745"/>
        <a:ext cx="3318470" cy="2073830"/>
      </dsp:txXfrm>
    </dsp:sp>
    <dsp:sp modelId="{406DFB14-1469-430B-98D7-924A47561557}">
      <dsp:nvSpPr>
        <dsp:cNvPr id="0" name=""/>
        <dsp:cNvSpPr/>
      </dsp:nvSpPr>
      <dsp:spPr>
        <a:xfrm>
          <a:off x="4834852" y="2273934"/>
          <a:ext cx="627608" cy="636707"/>
        </a:xfrm>
        <a:prstGeom prst="ellipse">
          <a:avLst/>
        </a:prstGeom>
        <a:solidFill>
          <a:schemeClr val="accent4">
            <a:hueOff val="610539"/>
            <a:satOff val="-23261"/>
            <a:lumOff val="115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66D80-031D-414E-85DC-78D578116FF3}">
      <dsp:nvSpPr>
        <dsp:cNvPr id="0" name=""/>
        <dsp:cNvSpPr/>
      </dsp:nvSpPr>
      <dsp:spPr>
        <a:xfrm>
          <a:off x="6973815" y="0"/>
          <a:ext cx="3318470" cy="207383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b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700" b="1" kern="1200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2017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700" b="1" kern="1200" cap="none" spc="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Interconnection of Chiller Plant at Block AB</a:t>
          </a:r>
          <a:endParaRPr lang="zh-HK" altLang="en-US" sz="27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>
        <a:off x="6973815" y="0"/>
        <a:ext cx="3318470" cy="2073830"/>
      </dsp:txXfrm>
    </dsp:sp>
    <dsp:sp modelId="{1B03C1FE-C584-4934-A074-116542D7F0AB}">
      <dsp:nvSpPr>
        <dsp:cNvPr id="0" name=""/>
        <dsp:cNvSpPr/>
      </dsp:nvSpPr>
      <dsp:spPr>
        <a:xfrm>
          <a:off x="8373821" y="2333059"/>
          <a:ext cx="518457" cy="518457"/>
        </a:xfrm>
        <a:prstGeom prst="ellipse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0BB19-CB6A-49E7-AF14-874BC93E33F4}">
      <dsp:nvSpPr>
        <dsp:cNvPr id="0" name=""/>
        <dsp:cNvSpPr/>
      </dsp:nvSpPr>
      <dsp:spPr>
        <a:xfrm>
          <a:off x="2210892" y="42400"/>
          <a:ext cx="7684783" cy="11175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7416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b="1" kern="1200" dirty="0" smtClean="0"/>
            <a:t>2014</a:t>
          </a:r>
          <a:endParaRPr lang="zh-HK" altLang="en-US" sz="2100" b="1" kern="1200" dirty="0"/>
        </a:p>
      </dsp:txBody>
      <dsp:txXfrm>
        <a:off x="2210892" y="321796"/>
        <a:ext cx="7405387" cy="558791"/>
      </dsp:txXfrm>
    </dsp:sp>
    <dsp:sp modelId="{3192D4E1-AD70-4038-9C5A-1D7CBB41D25D}">
      <dsp:nvSpPr>
        <dsp:cNvPr id="0" name=""/>
        <dsp:cNvSpPr/>
      </dsp:nvSpPr>
      <dsp:spPr>
        <a:xfrm>
          <a:off x="2278288" y="917774"/>
          <a:ext cx="1420301" cy="20520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kern="1200" dirty="0" smtClean="0"/>
            <a:t>Chiller B1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kern="1200" dirty="0" smtClean="0"/>
            <a:t>Chiller B2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100" kern="1200" dirty="0"/>
        </a:p>
      </dsp:txBody>
      <dsp:txXfrm>
        <a:off x="2278288" y="917774"/>
        <a:ext cx="1420301" cy="2052061"/>
      </dsp:txXfrm>
    </dsp:sp>
    <dsp:sp modelId="{6B067B7B-55AA-4632-9A1D-84A57F0C478A}">
      <dsp:nvSpPr>
        <dsp:cNvPr id="0" name=""/>
        <dsp:cNvSpPr/>
      </dsp:nvSpPr>
      <dsp:spPr>
        <a:xfrm>
          <a:off x="3698436" y="430070"/>
          <a:ext cx="6264635" cy="11175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shade val="50000"/>
            <a:hueOff val="235015"/>
            <a:satOff val="-24127"/>
            <a:lumOff val="20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7416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b="1" kern="1200" dirty="0" smtClean="0"/>
            <a:t>2015</a:t>
          </a:r>
          <a:endParaRPr lang="zh-HK" altLang="en-US" sz="2100" b="1" kern="1200" dirty="0"/>
        </a:p>
      </dsp:txBody>
      <dsp:txXfrm>
        <a:off x="3698436" y="709466"/>
        <a:ext cx="5985239" cy="558791"/>
      </dsp:txXfrm>
    </dsp:sp>
    <dsp:sp modelId="{FD347ECF-BF99-494B-83AD-41EA278D3822}">
      <dsp:nvSpPr>
        <dsp:cNvPr id="0" name=""/>
        <dsp:cNvSpPr/>
      </dsp:nvSpPr>
      <dsp:spPr>
        <a:xfrm>
          <a:off x="3698436" y="1290445"/>
          <a:ext cx="1420301" cy="20520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kern="1200" dirty="0" smtClean="0"/>
            <a:t>Chiller A1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kern="1200" dirty="0" smtClean="0"/>
            <a:t>Chiller B3,B4,B5</a:t>
          </a:r>
          <a:endParaRPr lang="zh-HK" alt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kern="1200" dirty="0" smtClean="0"/>
            <a:t>Chiller C1,C2, C3</a:t>
          </a:r>
        </a:p>
      </dsp:txBody>
      <dsp:txXfrm>
        <a:off x="3698436" y="1290445"/>
        <a:ext cx="1420301" cy="2052061"/>
      </dsp:txXfrm>
    </dsp:sp>
    <dsp:sp modelId="{B5FC7855-5D17-4C20-87C4-7F5B73465273}">
      <dsp:nvSpPr>
        <dsp:cNvPr id="0" name=""/>
        <dsp:cNvSpPr/>
      </dsp:nvSpPr>
      <dsp:spPr>
        <a:xfrm>
          <a:off x="5118584" y="802741"/>
          <a:ext cx="4844487" cy="11175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shade val="50000"/>
            <a:hueOff val="470030"/>
            <a:satOff val="-48254"/>
            <a:lumOff val="41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7416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b="1" kern="1200" dirty="0" smtClean="0"/>
            <a:t>2016</a:t>
          </a:r>
          <a:endParaRPr lang="zh-HK" altLang="en-US" sz="2100" b="1" kern="1200" dirty="0"/>
        </a:p>
      </dsp:txBody>
      <dsp:txXfrm>
        <a:off x="5118584" y="1082137"/>
        <a:ext cx="4565091" cy="558791"/>
      </dsp:txXfrm>
    </dsp:sp>
    <dsp:sp modelId="{3C3B3884-1F74-4425-98D8-D9B7D75E23A8}">
      <dsp:nvSpPr>
        <dsp:cNvPr id="0" name=""/>
        <dsp:cNvSpPr/>
      </dsp:nvSpPr>
      <dsp:spPr>
        <a:xfrm>
          <a:off x="5118584" y="1663116"/>
          <a:ext cx="1420301" cy="20520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kern="1200" dirty="0" smtClean="0"/>
            <a:t>Chiller A2</a:t>
          </a:r>
          <a:endParaRPr lang="zh-HK" alt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kern="1200" dirty="0" smtClean="0"/>
            <a:t>Chiller M3</a:t>
          </a:r>
          <a:endParaRPr lang="zh-HK" alt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kern="1200" dirty="0" smtClean="0"/>
            <a:t>Chiller M4 </a:t>
          </a:r>
          <a:endParaRPr lang="zh-HK" altLang="en-US" sz="2100" kern="1200" dirty="0"/>
        </a:p>
      </dsp:txBody>
      <dsp:txXfrm>
        <a:off x="5118584" y="1663116"/>
        <a:ext cx="1420301" cy="2052061"/>
      </dsp:txXfrm>
    </dsp:sp>
    <dsp:sp modelId="{E35F524F-309C-450F-B768-05B3387CB471}">
      <dsp:nvSpPr>
        <dsp:cNvPr id="0" name=""/>
        <dsp:cNvSpPr/>
      </dsp:nvSpPr>
      <dsp:spPr>
        <a:xfrm>
          <a:off x="6539500" y="1175412"/>
          <a:ext cx="3423571" cy="11175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shade val="50000"/>
            <a:hueOff val="470030"/>
            <a:satOff val="-48254"/>
            <a:lumOff val="41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7416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b="1" kern="1200" dirty="0" smtClean="0"/>
            <a:t>2017</a:t>
          </a:r>
          <a:endParaRPr lang="zh-HK" altLang="en-US" sz="2100" b="1" kern="1200" dirty="0"/>
        </a:p>
      </dsp:txBody>
      <dsp:txXfrm>
        <a:off x="6539500" y="1454808"/>
        <a:ext cx="3144175" cy="558791"/>
      </dsp:txXfrm>
    </dsp:sp>
    <dsp:sp modelId="{69B6225C-0140-492F-BD4D-63E9B103455F}">
      <dsp:nvSpPr>
        <dsp:cNvPr id="0" name=""/>
        <dsp:cNvSpPr/>
      </dsp:nvSpPr>
      <dsp:spPr>
        <a:xfrm>
          <a:off x="6539500" y="2035788"/>
          <a:ext cx="1420301" cy="20520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kern="1200" dirty="0" smtClean="0"/>
            <a:t>Chiller A3</a:t>
          </a:r>
          <a:endParaRPr lang="zh-HK" alt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kern="1200" dirty="0" smtClean="0"/>
            <a:t>Chiller A4</a:t>
          </a:r>
          <a:endParaRPr lang="zh-HK" altLang="en-US" sz="2100" kern="1200" dirty="0"/>
        </a:p>
      </dsp:txBody>
      <dsp:txXfrm>
        <a:off x="6539500" y="2035788"/>
        <a:ext cx="1420301" cy="2052061"/>
      </dsp:txXfrm>
    </dsp:sp>
    <dsp:sp modelId="{C784F4DF-474D-449D-8612-D891E834D68A}">
      <dsp:nvSpPr>
        <dsp:cNvPr id="0" name=""/>
        <dsp:cNvSpPr/>
      </dsp:nvSpPr>
      <dsp:spPr>
        <a:xfrm>
          <a:off x="7985613" y="1548084"/>
          <a:ext cx="1951494" cy="11175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shade val="50000"/>
            <a:hueOff val="235015"/>
            <a:satOff val="-24127"/>
            <a:lumOff val="20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7416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b="1" kern="1200" dirty="0" smtClean="0"/>
            <a:t>2018-2019</a:t>
          </a:r>
          <a:endParaRPr lang="zh-HK" altLang="en-US" sz="2100" b="1" kern="1200" dirty="0"/>
        </a:p>
      </dsp:txBody>
      <dsp:txXfrm>
        <a:off x="7985613" y="1827480"/>
        <a:ext cx="1672098" cy="558791"/>
      </dsp:txXfrm>
    </dsp:sp>
    <dsp:sp modelId="{C450ADFE-0284-4CC0-80EF-823D5E1DE75E}">
      <dsp:nvSpPr>
        <dsp:cNvPr id="0" name=""/>
        <dsp:cNvSpPr/>
      </dsp:nvSpPr>
      <dsp:spPr>
        <a:xfrm>
          <a:off x="7959648" y="2408459"/>
          <a:ext cx="1420301" cy="20520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kern="1200" dirty="0" smtClean="0"/>
            <a:t>Chiller B6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kern="1200" dirty="0" smtClean="0"/>
            <a:t>Chiller M1</a:t>
          </a:r>
          <a:endParaRPr lang="zh-HK" altLang="en-US" sz="2100" kern="1200" dirty="0"/>
        </a:p>
      </dsp:txBody>
      <dsp:txXfrm>
        <a:off x="7959648" y="2408459"/>
        <a:ext cx="1420301" cy="2052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EB7DF-036F-409E-8934-BD55DE628519}">
      <dsp:nvSpPr>
        <dsp:cNvPr id="0" name=""/>
        <dsp:cNvSpPr/>
      </dsp:nvSpPr>
      <dsp:spPr>
        <a:xfrm>
          <a:off x="766587" y="1726"/>
          <a:ext cx="4187009" cy="123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600" b="1" kern="1200" dirty="0" smtClean="0">
              <a:solidFill>
                <a:schemeClr val="tx1"/>
              </a:solidFill>
            </a:rPr>
            <a:t>1. Total Cooling load of Block A and B &lt; 80% Total Capacity of Chiller Plant B                                               2. Outdoor temperature is lower than 18</a:t>
          </a:r>
          <a:r>
            <a:rPr lang="en-US" altLang="zh-HK" sz="1600" b="1" kern="1200" baseline="30000" dirty="0" smtClean="0">
              <a:solidFill>
                <a:schemeClr val="tx1"/>
              </a:solidFill>
            </a:rPr>
            <a:t>o</a:t>
          </a:r>
          <a:r>
            <a:rPr lang="en-US" altLang="zh-HK" sz="1600" b="1" kern="1200" dirty="0" smtClean="0">
              <a:solidFill>
                <a:schemeClr val="tx1"/>
              </a:solidFill>
            </a:rPr>
            <a:t>C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802891" y="38030"/>
        <a:ext cx="4114401" cy="1166891"/>
      </dsp:txXfrm>
    </dsp:sp>
    <dsp:sp modelId="{71642249-2AF4-4BAA-A90B-5ED504FD6AE8}">
      <dsp:nvSpPr>
        <dsp:cNvPr id="0" name=""/>
        <dsp:cNvSpPr/>
      </dsp:nvSpPr>
      <dsp:spPr>
        <a:xfrm rot="5400000">
          <a:off x="2627685" y="1272213"/>
          <a:ext cx="464812" cy="557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500" b="1" kern="1200">
            <a:solidFill>
              <a:schemeClr val="tx1"/>
            </a:solidFill>
          </a:endParaRPr>
        </a:p>
      </dsp:txBody>
      <dsp:txXfrm rot="-5400000">
        <a:off x="2692759" y="1318694"/>
        <a:ext cx="334664" cy="325368"/>
      </dsp:txXfrm>
    </dsp:sp>
    <dsp:sp modelId="{EF805EFB-1179-41A6-B260-D0538239A144}">
      <dsp:nvSpPr>
        <dsp:cNvPr id="0" name=""/>
        <dsp:cNvSpPr/>
      </dsp:nvSpPr>
      <dsp:spPr>
        <a:xfrm>
          <a:off x="817366" y="1860975"/>
          <a:ext cx="4085450" cy="516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19711"/>
                <a:satOff val="12180"/>
                <a:lumOff val="-73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19711"/>
                <a:satOff val="12180"/>
                <a:lumOff val="-73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19711"/>
                <a:satOff val="12180"/>
                <a:lumOff val="-73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b="1" kern="1200" dirty="0" smtClean="0">
              <a:solidFill>
                <a:schemeClr val="tx1"/>
              </a:solidFill>
            </a:rPr>
            <a:t>Shut down Chiller Plant A</a:t>
          </a:r>
          <a:endParaRPr lang="zh-HK" altLang="en-US" sz="1800" b="1" kern="1200" dirty="0">
            <a:solidFill>
              <a:schemeClr val="tx1"/>
            </a:solidFill>
          </a:endParaRPr>
        </a:p>
      </dsp:txBody>
      <dsp:txXfrm>
        <a:off x="832499" y="1876108"/>
        <a:ext cx="4055184" cy="486406"/>
      </dsp:txXfrm>
    </dsp:sp>
    <dsp:sp modelId="{F4F2F02F-80FA-44DF-A9D1-77541BF3201A}">
      <dsp:nvSpPr>
        <dsp:cNvPr id="0" name=""/>
        <dsp:cNvSpPr/>
      </dsp:nvSpPr>
      <dsp:spPr>
        <a:xfrm rot="5400000">
          <a:off x="2627685" y="2408635"/>
          <a:ext cx="464812" cy="557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029567"/>
                <a:satOff val="18270"/>
                <a:lumOff val="-110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029567"/>
                <a:satOff val="18270"/>
                <a:lumOff val="-110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029567"/>
                <a:satOff val="18270"/>
                <a:lumOff val="-110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500" b="1" kern="1200">
            <a:solidFill>
              <a:schemeClr val="tx1"/>
            </a:solidFill>
          </a:endParaRPr>
        </a:p>
      </dsp:txBody>
      <dsp:txXfrm rot="-5400000">
        <a:off x="2692759" y="2455116"/>
        <a:ext cx="334664" cy="325368"/>
      </dsp:txXfrm>
    </dsp:sp>
    <dsp:sp modelId="{7E24DD3E-57C5-4EC7-AA12-0F89B518DA33}">
      <dsp:nvSpPr>
        <dsp:cNvPr id="0" name=""/>
        <dsp:cNvSpPr/>
      </dsp:nvSpPr>
      <dsp:spPr>
        <a:xfrm>
          <a:off x="777681" y="2997397"/>
          <a:ext cx="4164821" cy="610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039423"/>
                <a:satOff val="24360"/>
                <a:lumOff val="-14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039423"/>
                <a:satOff val="24360"/>
                <a:lumOff val="-14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039423"/>
                <a:satOff val="24360"/>
                <a:lumOff val="-14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b="1" kern="1200" dirty="0" smtClean="0">
              <a:solidFill>
                <a:schemeClr val="tx1"/>
              </a:solidFill>
            </a:rPr>
            <a:t>Open one pair of inter connecting valve</a:t>
          </a:r>
          <a:endParaRPr lang="zh-HK" altLang="en-US" sz="1800" b="1" kern="1200" dirty="0">
            <a:solidFill>
              <a:schemeClr val="tx1"/>
            </a:solidFill>
          </a:endParaRPr>
        </a:p>
      </dsp:txBody>
      <dsp:txXfrm>
        <a:off x="795560" y="3015276"/>
        <a:ext cx="4129063" cy="574682"/>
      </dsp:txXfrm>
    </dsp:sp>
    <dsp:sp modelId="{5010A289-9D1D-4719-AB14-18B50F59A64E}">
      <dsp:nvSpPr>
        <dsp:cNvPr id="0" name=""/>
        <dsp:cNvSpPr/>
      </dsp:nvSpPr>
      <dsp:spPr>
        <a:xfrm rot="5400000">
          <a:off x="2627685" y="3638826"/>
          <a:ext cx="464812" cy="557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059134"/>
                <a:satOff val="36540"/>
                <a:lumOff val="-221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059134"/>
                <a:satOff val="36540"/>
                <a:lumOff val="-221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059134"/>
                <a:satOff val="36540"/>
                <a:lumOff val="-221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500" b="1" kern="1200">
            <a:solidFill>
              <a:schemeClr val="tx1"/>
            </a:solidFill>
          </a:endParaRPr>
        </a:p>
      </dsp:txBody>
      <dsp:txXfrm rot="-5400000">
        <a:off x="2692759" y="3685307"/>
        <a:ext cx="334664" cy="325368"/>
      </dsp:txXfrm>
    </dsp:sp>
    <dsp:sp modelId="{B49FEA47-24A2-4813-BB3B-AC0427FB1647}">
      <dsp:nvSpPr>
        <dsp:cNvPr id="0" name=""/>
        <dsp:cNvSpPr/>
      </dsp:nvSpPr>
      <dsp:spPr>
        <a:xfrm>
          <a:off x="817366" y="4227588"/>
          <a:ext cx="4085450" cy="757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059134"/>
                <a:satOff val="36540"/>
                <a:lumOff val="-221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059134"/>
                <a:satOff val="36540"/>
                <a:lumOff val="-221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059134"/>
                <a:satOff val="36540"/>
                <a:lumOff val="-221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b="1" kern="1200" dirty="0" smtClean="0">
              <a:solidFill>
                <a:schemeClr val="tx1"/>
              </a:solidFill>
            </a:rPr>
            <a:t>Chilled Water Plant Supply by Block B </a:t>
          </a:r>
          <a:endParaRPr lang="zh-HK" altLang="en-US" sz="1800" b="1" kern="1200" dirty="0">
            <a:solidFill>
              <a:schemeClr val="tx1"/>
            </a:solidFill>
          </a:endParaRPr>
        </a:p>
      </dsp:txBody>
      <dsp:txXfrm>
        <a:off x="839564" y="4249786"/>
        <a:ext cx="4041054" cy="713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D5C62-3628-4D03-B775-0EE3A8A00795}">
      <dsp:nvSpPr>
        <dsp:cNvPr id="0" name=""/>
        <dsp:cNvSpPr/>
      </dsp:nvSpPr>
      <dsp:spPr>
        <a:xfrm>
          <a:off x="720935" y="-6332"/>
          <a:ext cx="5626515" cy="5626515"/>
        </a:xfrm>
        <a:prstGeom prst="circularArrow">
          <a:avLst>
            <a:gd name="adj1" fmla="val 5274"/>
            <a:gd name="adj2" fmla="val 312630"/>
            <a:gd name="adj3" fmla="val 14319527"/>
            <a:gd name="adj4" fmla="val 17073732"/>
            <a:gd name="adj5" fmla="val 547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59850-F619-4408-BC69-131A5F329709}">
      <dsp:nvSpPr>
        <dsp:cNvPr id="0" name=""/>
        <dsp:cNvSpPr/>
      </dsp:nvSpPr>
      <dsp:spPr>
        <a:xfrm>
          <a:off x="2520282" y="193991"/>
          <a:ext cx="2027821" cy="6318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1" kern="1200" dirty="0" smtClean="0"/>
            <a:t>Get commitment</a:t>
          </a:r>
          <a:endParaRPr lang="zh-HK" altLang="en-US" sz="2400" b="1" kern="1200" dirty="0"/>
        </a:p>
      </dsp:txBody>
      <dsp:txXfrm>
        <a:off x="2551127" y="224836"/>
        <a:ext cx="1966131" cy="570183"/>
      </dsp:txXfrm>
    </dsp:sp>
    <dsp:sp modelId="{23D2F2D6-2B25-499B-AA77-3550F62DC381}">
      <dsp:nvSpPr>
        <dsp:cNvPr id="0" name=""/>
        <dsp:cNvSpPr/>
      </dsp:nvSpPr>
      <dsp:spPr>
        <a:xfrm>
          <a:off x="4610953" y="1291210"/>
          <a:ext cx="1799993" cy="719997"/>
        </a:xfrm>
        <a:prstGeom prst="roundRect">
          <a:avLst/>
        </a:prstGeom>
        <a:solidFill>
          <a:schemeClr val="accent3">
            <a:hueOff val="1211827"/>
            <a:satOff val="7308"/>
            <a:lumOff val="-44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0" kern="1200" dirty="0" smtClean="0"/>
            <a:t>Understand</a:t>
          </a:r>
          <a:endParaRPr lang="zh-HK" altLang="en-US" sz="2400" b="0" kern="1200" dirty="0"/>
        </a:p>
      </dsp:txBody>
      <dsp:txXfrm>
        <a:off x="4646100" y="1326357"/>
        <a:ext cx="1729699" cy="649703"/>
      </dsp:txXfrm>
    </dsp:sp>
    <dsp:sp modelId="{AD6C0181-375C-4FED-846B-FA33964EE1B0}">
      <dsp:nvSpPr>
        <dsp:cNvPr id="0" name=""/>
        <dsp:cNvSpPr/>
      </dsp:nvSpPr>
      <dsp:spPr>
        <a:xfrm>
          <a:off x="4610953" y="3573772"/>
          <a:ext cx="1799993" cy="719997"/>
        </a:xfrm>
        <a:prstGeom prst="roundRect">
          <a:avLst/>
        </a:prstGeom>
        <a:solidFill>
          <a:schemeClr val="accent3">
            <a:hueOff val="2423654"/>
            <a:satOff val="14616"/>
            <a:lumOff val="-88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1" kern="1200" dirty="0" smtClean="0"/>
            <a:t>Plan &amp; Organize</a:t>
          </a:r>
          <a:endParaRPr lang="zh-HK" altLang="en-US" sz="2400" b="1" kern="1200" dirty="0"/>
        </a:p>
      </dsp:txBody>
      <dsp:txXfrm>
        <a:off x="4646100" y="3608919"/>
        <a:ext cx="1729699" cy="649703"/>
      </dsp:txXfrm>
    </dsp:sp>
    <dsp:sp modelId="{7341BF18-AD30-4817-9E46-6BB747C099B7}">
      <dsp:nvSpPr>
        <dsp:cNvPr id="0" name=""/>
        <dsp:cNvSpPr/>
      </dsp:nvSpPr>
      <dsp:spPr>
        <a:xfrm>
          <a:off x="2634196" y="4715053"/>
          <a:ext cx="1799993" cy="719997"/>
        </a:xfrm>
        <a:prstGeom prst="roundRect">
          <a:avLst/>
        </a:prstGeom>
        <a:solidFill>
          <a:schemeClr val="accent3">
            <a:hueOff val="3635481"/>
            <a:satOff val="21924"/>
            <a:lumOff val="-132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1" kern="1200" dirty="0" smtClean="0"/>
            <a:t>Implement</a:t>
          </a:r>
          <a:endParaRPr lang="zh-HK" altLang="en-US" sz="2400" b="1" kern="1200" dirty="0"/>
        </a:p>
      </dsp:txBody>
      <dsp:txXfrm>
        <a:off x="2669343" y="4750200"/>
        <a:ext cx="1729699" cy="649703"/>
      </dsp:txXfrm>
    </dsp:sp>
    <dsp:sp modelId="{AE1456D1-DBC2-4A11-86AC-566E0F073F7C}">
      <dsp:nvSpPr>
        <dsp:cNvPr id="0" name=""/>
        <dsp:cNvSpPr/>
      </dsp:nvSpPr>
      <dsp:spPr>
        <a:xfrm>
          <a:off x="318274" y="3527067"/>
          <a:ext cx="1799993" cy="719997"/>
        </a:xfrm>
        <a:prstGeom prst="roundRect">
          <a:avLst/>
        </a:prstGeom>
        <a:solidFill>
          <a:schemeClr val="accent3">
            <a:hueOff val="4847307"/>
            <a:satOff val="29232"/>
            <a:lumOff val="-177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1" kern="1200" dirty="0" smtClean="0"/>
            <a:t>Control &amp; Monitor</a:t>
          </a:r>
          <a:endParaRPr lang="zh-HK" altLang="en-US" sz="2400" b="1" kern="1200" dirty="0"/>
        </a:p>
      </dsp:txBody>
      <dsp:txXfrm>
        <a:off x="353421" y="3562214"/>
        <a:ext cx="1729699" cy="649703"/>
      </dsp:txXfrm>
    </dsp:sp>
    <dsp:sp modelId="{211C9E26-3B1A-4732-9119-58FBBAC460CC}">
      <dsp:nvSpPr>
        <dsp:cNvPr id="0" name=""/>
        <dsp:cNvSpPr/>
      </dsp:nvSpPr>
      <dsp:spPr>
        <a:xfrm>
          <a:off x="657439" y="1291210"/>
          <a:ext cx="1799993" cy="719997"/>
        </a:xfrm>
        <a:prstGeom prst="roundRect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1" kern="1200" dirty="0" smtClean="0"/>
            <a:t>Feedback</a:t>
          </a:r>
          <a:endParaRPr lang="zh-HK" altLang="en-US" sz="2400" b="1" kern="1200" dirty="0"/>
        </a:p>
      </dsp:txBody>
      <dsp:txXfrm>
        <a:off x="692586" y="1326357"/>
        <a:ext cx="1729699" cy="649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0.53407</cdr:x>
      <cdr:y>0.28484</cdr:y>
    </cdr:from>
    <cdr:to>
      <cdr:x>0.64078</cdr:x>
      <cdr:y>0.4753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4156827" y="1367515"/>
          <a:ext cx="830554" cy="914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HK" sz="1800" b="1" dirty="0" smtClean="0">
              <a:cs typeface="Times New Roman" panose="02020603050405020304" pitchFamily="18" charset="0"/>
            </a:rPr>
            <a:t>IPLV = 0.01A + </a:t>
          </a:r>
          <a:r>
            <a:rPr lang="en-US" altLang="zh-HK" sz="1800" b="1" u="sng" dirty="0" smtClean="0">
              <a:cs typeface="Times New Roman" panose="02020603050405020304" pitchFamily="18" charset="0"/>
            </a:rPr>
            <a:t>0.42B </a:t>
          </a:r>
          <a:r>
            <a:rPr lang="en-US" altLang="zh-HK" sz="1800" b="1" dirty="0" smtClean="0">
              <a:cs typeface="Times New Roman" panose="02020603050405020304" pitchFamily="18" charset="0"/>
            </a:rPr>
            <a:t>+</a:t>
          </a:r>
          <a:r>
            <a:rPr lang="en-US" altLang="zh-HK" sz="1800" b="1" u="sng" dirty="0" smtClean="0">
              <a:cs typeface="Times New Roman" panose="02020603050405020304" pitchFamily="18" charset="0"/>
            </a:rPr>
            <a:t> 0.45C </a:t>
          </a:r>
          <a:r>
            <a:rPr lang="en-US" altLang="zh-HK" sz="1800" b="1" dirty="0" smtClean="0">
              <a:cs typeface="Times New Roman" panose="02020603050405020304" pitchFamily="18" charset="0"/>
            </a:rPr>
            <a:t>+ 0.12D</a:t>
          </a:r>
          <a:endParaRPr lang="zh-HK" altLang="en-US" sz="1800" b="1" dirty="0"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1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1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7A0C3A01-B97D-4E34-9117-7B446EA00A5D}" type="datetimeFigureOut">
              <a:rPr lang="zh-HK" altLang="en-US" smtClean="0"/>
              <a:t>3/5/2018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1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1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82FF68B4-17C5-481C-A788-12237A377C4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79969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1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1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C81B508C-7109-41E5-B4E6-9E56F3E62977}" type="datetimeFigureOut">
              <a:rPr lang="zh-HK" altLang="en-US" smtClean="0"/>
              <a:t>3/5/2018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17" tIns="45709" rIns="91417" bIns="4570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1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1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20FA841B-39DD-4EAE-B6F6-FB29F6365AF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94737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69"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547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10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8987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11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5824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12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5851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53000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5493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3791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6642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9718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205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443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0903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2686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3021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1965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941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smtClean="0"/>
              <a:t>According to</a:t>
            </a:r>
            <a:r>
              <a:rPr lang="en-US" altLang="zh-HK" baseline="0" dirty="0" smtClean="0"/>
              <a:t> CLP online meter, 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electricity consumption at Block D</a:t>
            </a:r>
            <a:r>
              <a:rPr lang="en-US" altLang="zh-H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reduced from 5,796,835 kWh in 2013 to 3,547,403 kWh in 2017. Therefore, the annual saving in 2017 was $2,249,000 in tariff .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6032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25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2467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7500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79220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baseline="0" dirty="0" smtClean="0"/>
          </a:p>
          <a:p>
            <a:endParaRPr lang="en-US" altLang="zh-HK" baseline="0" dirty="0" smtClean="0"/>
          </a:p>
          <a:p>
            <a:endParaRPr lang="en-US" altLang="zh-HK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28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657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29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305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9614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30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80650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31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1074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32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8171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33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8924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34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50369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35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19603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5898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37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221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6566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216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2577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948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4136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841B-39DD-4EAE-B6F6-FB29F6365AF4}" type="slidenum">
              <a:rPr lang="zh-HK" altLang="en-US" smtClean="0"/>
              <a:t>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618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814B-924B-4684-8A50-5E3D3ACFAB31}" type="datetime1">
              <a:rPr lang="zh-HK" altLang="en-US" smtClean="0"/>
              <a:t>3/5/2018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C8C-C7C3-43CC-8231-B2350E0267D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961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8871-F8B7-4F32-8F81-104D23D938C9}" type="datetime1">
              <a:rPr lang="zh-HK" altLang="en-US" smtClean="0"/>
              <a:t>3/5/2018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C8C-C7C3-43CC-8231-B2350E0267D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890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877077"/>
            <a:ext cx="7734300" cy="529988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B7EE-77D9-4982-8946-3F171C93280B}" type="datetime1">
              <a:rPr lang="zh-HK" altLang="en-US" smtClean="0"/>
              <a:t>3/5/2018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C8C-C7C3-43CC-8231-B2350E0267D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279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4D3D-2589-4A32-BCC8-AF60F785B55F}" type="datetime1">
              <a:rPr lang="zh-HK" altLang="en-US" smtClean="0"/>
              <a:t>3/5/2018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C8C-C7C3-43CC-8231-B2350E0267D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881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15E2-3E33-4446-AB26-E3679B452930}" type="datetime1">
              <a:rPr lang="zh-HK" altLang="en-US" smtClean="0"/>
              <a:t>3/5/2018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C8C-C7C3-43CC-8231-B2350E0267D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852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333F-BEF5-494C-9F27-33055E4FA3E6}" type="datetime1">
              <a:rPr lang="zh-HK" altLang="en-US" smtClean="0"/>
              <a:t>3/5/2018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C8C-C7C3-43CC-8231-B2350E0267D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768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849086"/>
            <a:ext cx="10515600" cy="8416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5E9E-52F7-4DAA-89A7-2CD50DC539A5}" type="datetime1">
              <a:rPr lang="zh-HK" altLang="en-US" smtClean="0"/>
              <a:t>3/5/2018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C8C-C7C3-43CC-8231-B2350E0267D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014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E077-2549-4AAF-9F06-31BFB0F26C66}" type="datetime1">
              <a:rPr lang="zh-HK" altLang="en-US" smtClean="0"/>
              <a:t>3/5/2018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C8C-C7C3-43CC-8231-B2350E0267D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542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5BA9-E97B-4622-A61D-DF2AE1DC49EE}" type="datetime1">
              <a:rPr lang="zh-HK" altLang="en-US" smtClean="0"/>
              <a:t>3/5/2018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C8C-C7C3-43CC-8231-B2350E0267D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220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858416"/>
            <a:ext cx="3932237" cy="1198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05AB-11B8-494F-B90D-8F03376166F4}" type="datetime1">
              <a:rPr lang="zh-HK" altLang="en-US" smtClean="0"/>
              <a:t>3/5/2018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C8C-C7C3-43CC-8231-B2350E0267D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32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867746"/>
            <a:ext cx="3932237" cy="11896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35D-59C4-43A5-87CF-F28873A20C69}" type="datetime1">
              <a:rPr lang="zh-HK" altLang="en-US" smtClean="0"/>
              <a:t>3/5/2018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C8C-C7C3-43CC-8231-B2350E0267D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295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858416"/>
            <a:ext cx="10515600" cy="83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D30D2-B7E5-4B02-B59C-01E594AF959F}" type="datetime1">
              <a:rPr lang="zh-HK" altLang="en-US" smtClean="0"/>
              <a:t>3/5/2018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2C8C-C7C3-43CC-8231-B2350E0267D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202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1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png"/><Relationship Id="rId7" Type="http://schemas.microsoft.com/office/2007/relationships/hdphoto" Target="../media/hdphoto3.wd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microsoft.com/office/2007/relationships/hdphoto" Target="../media/hdphoto4.wdp"/><Relationship Id="rId4" Type="http://schemas.openxmlformats.org/officeDocument/2006/relationships/image" Target="../media/image57.jpeg"/><Relationship Id="rId9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2567608" y="260648"/>
            <a:ext cx="8714184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HK" sz="28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Application of High Efficiency Chillers in Hong Kong </a:t>
            </a:r>
            <a:r>
              <a:rPr lang="en-US" altLang="zh-HK" sz="28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Baptist Hospital</a:t>
            </a:r>
            <a:endParaRPr lang="zh-HK" altLang="en-US" sz="28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  <a:p>
            <a:pPr algn="ctr"/>
            <a:endParaRPr lang="en-US" altLang="zh-HK" sz="28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883" y="1012301"/>
            <a:ext cx="7547271" cy="501664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83554" y="6473403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fld>
            <a:r>
              <a:rPr lang="zh-HK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H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36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3351" y="4209318"/>
            <a:ext cx="2720963" cy="181962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58"/>
          <a:stretch/>
        </p:blipFill>
        <p:spPr>
          <a:xfrm flipH="1">
            <a:off x="9192344" y="4209318"/>
            <a:ext cx="2794421" cy="181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236433"/>
              </p:ext>
            </p:extLst>
          </p:nvPr>
        </p:nvGraphicFramePr>
        <p:xfrm>
          <a:off x="983432" y="570337"/>
          <a:ext cx="10161623" cy="605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600404"/>
              </p:ext>
            </p:extLst>
          </p:nvPr>
        </p:nvGraphicFramePr>
        <p:xfrm>
          <a:off x="-384720" y="796639"/>
          <a:ext cx="10110879" cy="591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圖表 13"/>
          <p:cNvGraphicFramePr/>
          <p:nvPr>
            <p:extLst>
              <p:ext uri="{D42A27DB-BD31-4B8C-83A1-F6EECF244321}">
                <p14:modId xmlns:p14="http://schemas.microsoft.com/office/powerpoint/2010/main" val="1354359394"/>
              </p:ext>
            </p:extLst>
          </p:nvPr>
        </p:nvGraphicFramePr>
        <p:xfrm>
          <a:off x="6308769" y="109140"/>
          <a:ext cx="4603662" cy="349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3173202" y="-28611"/>
            <a:ext cx="9048328" cy="98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Energy Use in Private Hospital</a:t>
            </a:r>
            <a:endParaRPr lang="zh-HK" altLang="en-US" dirty="0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849159" y="3415065"/>
            <a:ext cx="3024336" cy="2592288"/>
            <a:chOff x="7569360" y="3212976"/>
            <a:chExt cx="3369382" cy="3229509"/>
          </a:xfrm>
        </p:grpSpPr>
        <p:sp>
          <p:nvSpPr>
            <p:cNvPr id="3" name="十字形 2"/>
            <p:cNvSpPr/>
            <p:nvPr/>
          </p:nvSpPr>
          <p:spPr>
            <a:xfrm>
              <a:off x="9074031" y="3356992"/>
              <a:ext cx="360040" cy="360040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152"/>
            <a:stretch/>
          </p:blipFill>
          <p:spPr>
            <a:xfrm>
              <a:off x="7569360" y="3212976"/>
              <a:ext cx="3369382" cy="3229509"/>
            </a:xfrm>
            <a:prstGeom prst="rect">
              <a:avLst/>
            </a:prstGeom>
          </p:spPr>
        </p:pic>
      </p:grpSp>
      <p:sp>
        <p:nvSpPr>
          <p:cNvPr id="15" name="向右箭號 14"/>
          <p:cNvSpPr/>
          <p:nvPr/>
        </p:nvSpPr>
        <p:spPr>
          <a:xfrm rot="19885565">
            <a:off x="6340455" y="2109956"/>
            <a:ext cx="1147743" cy="1098165"/>
          </a:xfrm>
          <a:prstGeom prst="rightArrow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832304" y="649287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>
                <a:solidFill>
                  <a:schemeClr val="tx1"/>
                </a:solidFill>
              </a:rPr>
              <a:pPr/>
              <a:t>10</a:t>
            </a:fld>
            <a:r>
              <a:rPr lang="zh-HK" altLang="en-US" dirty="0" smtClean="0">
                <a:solidFill>
                  <a:schemeClr val="tx1"/>
                </a:solidFill>
              </a:rPr>
              <a:t> </a:t>
            </a:r>
            <a:r>
              <a:rPr lang="en-US" altLang="zh-HK" dirty="0">
                <a:solidFill>
                  <a:schemeClr val="tx1"/>
                </a:solidFill>
              </a:rPr>
              <a:t>of </a:t>
            </a:r>
            <a:r>
              <a:rPr lang="en-US" altLang="zh-HK" dirty="0" smtClean="0">
                <a:solidFill>
                  <a:schemeClr val="tx1"/>
                </a:solidFill>
              </a:rPr>
              <a:t>36</a:t>
            </a:r>
            <a:endParaRPr lang="zh-HK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52551" y="116632"/>
            <a:ext cx="9048328" cy="986408"/>
          </a:xfrm>
        </p:spPr>
        <p:txBody>
          <a:bodyPr>
            <a:normAutofit fontScale="90000"/>
          </a:bodyPr>
          <a:lstStyle/>
          <a:p>
            <a:r>
              <a:rPr lang="en-US" altLang="zh-HK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Retro-commissioning Planning</a:t>
            </a:r>
            <a:endParaRPr lang="zh-HK" alt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976320" y="649287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>
                <a:solidFill>
                  <a:schemeClr val="tx1"/>
                </a:solidFill>
              </a:rPr>
              <a:pPr/>
              <a:t>11</a:t>
            </a:fld>
            <a:r>
              <a:rPr lang="zh-HK" altLang="en-US" dirty="0" smtClean="0">
                <a:solidFill>
                  <a:schemeClr val="tx1"/>
                </a:solidFill>
              </a:rPr>
              <a:t> </a:t>
            </a:r>
            <a:r>
              <a:rPr lang="en-US" altLang="zh-HK" dirty="0">
                <a:solidFill>
                  <a:schemeClr val="tx1"/>
                </a:solidFill>
              </a:rPr>
              <a:t>of </a:t>
            </a:r>
            <a:r>
              <a:rPr lang="en-US" altLang="zh-HK" dirty="0" smtClean="0">
                <a:solidFill>
                  <a:schemeClr val="tx1"/>
                </a:solidFill>
              </a:rPr>
              <a:t>36</a:t>
            </a:r>
            <a:endParaRPr lang="zh-HK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236352180"/>
              </p:ext>
            </p:extLst>
          </p:nvPr>
        </p:nvGraphicFramePr>
        <p:xfrm>
          <a:off x="415181" y="980728"/>
          <a:ext cx="1144145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7" y="3573016"/>
            <a:ext cx="2976331" cy="22322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9816" y="1081212"/>
            <a:ext cx="2324122" cy="1872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224" y="4077072"/>
            <a:ext cx="2088232" cy="18891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477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60096" y="0"/>
            <a:ext cx="4104456" cy="602128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7320136" y="20728"/>
            <a:ext cx="3456384" cy="32403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 5"/>
          <p:cNvSpPr/>
          <p:nvPr/>
        </p:nvSpPr>
        <p:spPr>
          <a:xfrm>
            <a:off x="7104112" y="5420670"/>
            <a:ext cx="3672408" cy="24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96100" y="3632466"/>
            <a:ext cx="4104456" cy="1480648"/>
          </a:xfrm>
        </p:spPr>
        <p:txBody>
          <a:bodyPr>
            <a:normAutofit fontScale="90000"/>
          </a:bodyPr>
          <a:lstStyle/>
          <a:p>
            <a:r>
              <a:rPr lang="en-US" altLang="zh-HK" sz="28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1. Replacement </a:t>
            </a:r>
            <a:r>
              <a:rPr lang="en-US" altLang="zh-HK" sz="28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of Oil free chillers at Hong Kong Baptist Hospital </a:t>
            </a:r>
            <a:endParaRPr lang="zh-HK" altLang="en-US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616280" y="649922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>
                <a:solidFill>
                  <a:schemeClr val="tx1"/>
                </a:solidFill>
              </a:rPr>
              <a:pPr/>
              <a:t>12</a:t>
            </a:fld>
            <a:r>
              <a:rPr lang="zh-HK" altLang="en-US" dirty="0" smtClean="0">
                <a:solidFill>
                  <a:schemeClr val="tx1"/>
                </a:solidFill>
              </a:rPr>
              <a:t> </a:t>
            </a:r>
            <a:r>
              <a:rPr lang="en-US" altLang="zh-HK" dirty="0">
                <a:solidFill>
                  <a:schemeClr val="tx1"/>
                </a:solidFill>
              </a:rPr>
              <a:t>of </a:t>
            </a:r>
            <a:r>
              <a:rPr lang="en-US" altLang="zh-HK" dirty="0" smtClean="0">
                <a:solidFill>
                  <a:schemeClr val="tx1"/>
                </a:solidFill>
              </a:rPr>
              <a:t>36</a:t>
            </a:r>
            <a:endParaRPr lang="zh-HK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13" descr="C:\Users\11961\Desktop\green-build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00" l="0" r="95778">
                        <a14:foregroundMark x1="22444" y1="69778" x2="22444" y2="69778"/>
                        <a14:foregroundMark x1="17111" y1="74444" x2="17111" y2="74444"/>
                        <a14:foregroundMark x1="21556" y1="79111" x2="21556" y2="79111"/>
                        <a14:foregroundMark x1="20667" y1="74222" x2="20667" y2="74222"/>
                        <a14:foregroundMark x1="20889" y1="84444" x2="20889" y2="84444"/>
                        <a14:foregroundMark x1="16889" y1="85778" x2="16889" y2="8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4" y="161892"/>
            <a:ext cx="6696108" cy="66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1318671"/>
            <a:ext cx="3544018" cy="27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988917" y="9859"/>
            <a:ext cx="9433048" cy="698376"/>
          </a:xfrm>
        </p:spPr>
        <p:txBody>
          <a:bodyPr>
            <a:noAutofit/>
          </a:bodyPr>
          <a:lstStyle/>
          <a:p>
            <a:r>
              <a:rPr lang="en-US" altLang="zh-HK" sz="32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Oil free Chiller</a:t>
            </a:r>
            <a:endParaRPr lang="zh-HK" altLang="en-US" sz="3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78156" y="652982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>
                <a:solidFill>
                  <a:schemeClr val="tx1"/>
                </a:solidFill>
              </a:rPr>
              <a:t>13</a:t>
            </a:fld>
            <a:r>
              <a:rPr lang="zh-HK" altLang="en-US" dirty="0" smtClean="0">
                <a:solidFill>
                  <a:schemeClr val="tx1"/>
                </a:solidFill>
              </a:rPr>
              <a:t> </a:t>
            </a:r>
            <a:r>
              <a:rPr lang="en-US" altLang="zh-HK" dirty="0" smtClean="0">
                <a:solidFill>
                  <a:schemeClr val="tx1"/>
                </a:solidFill>
              </a:rPr>
              <a:t>of 36</a:t>
            </a:r>
            <a:endParaRPr lang="zh-HK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52" y="3717139"/>
            <a:ext cx="3048772" cy="22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98818" y="5838699"/>
            <a:ext cx="31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pPr algn="ctr"/>
            <a:r>
              <a:rPr lang="en-US" altLang="zh-TW" dirty="0" smtClean="0"/>
              <a:t>Oil </a:t>
            </a:r>
            <a:r>
              <a:rPr lang="en-US" altLang="zh-TW" dirty="0"/>
              <a:t>Free Magnetic Centrifugal Compressor </a:t>
            </a:r>
            <a:endParaRPr lang="zh-HK" altLang="en-US" dirty="0"/>
          </a:p>
        </p:txBody>
      </p:sp>
      <p:pic>
        <p:nvPicPr>
          <p:cNvPr id="7" name="Picture 4" descr="technology_page_r06_c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7205" y="3743951"/>
            <a:ext cx="2403018" cy="162338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8" y="467234"/>
            <a:ext cx="3723773" cy="279283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835850" y="2796685"/>
            <a:ext cx="158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TW" dirty="0" smtClean="0"/>
              <a:t>Oil </a:t>
            </a:r>
            <a:r>
              <a:rPr lang="en-US" altLang="zh-TW" dirty="0"/>
              <a:t>Free </a:t>
            </a:r>
            <a:r>
              <a:rPr lang="en-US" altLang="zh-TW" dirty="0" smtClean="0"/>
              <a:t>Chiller</a:t>
            </a:r>
            <a:endParaRPr lang="zh-HK" altLang="en-US" dirty="0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9518490" y="5458894"/>
            <a:ext cx="2658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defRPr kumimoji="0" sz="3600"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1800" b="1" dirty="0" smtClean="0">
                <a:latin typeface="+mn-lt"/>
                <a:ea typeface="+mn-ea"/>
              </a:rPr>
              <a:t>Magnetic Bearing System</a:t>
            </a:r>
            <a:endParaRPr lang="en-US" altLang="zh-CN" sz="1800" b="1" dirty="0">
              <a:latin typeface="+mn-lt"/>
              <a:ea typeface="+mn-ea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877313" y="3910796"/>
            <a:ext cx="6770004" cy="2463866"/>
            <a:chOff x="1043608" y="4056905"/>
            <a:chExt cx="7283450" cy="2649845"/>
          </a:xfrm>
        </p:grpSpPr>
        <p:pic>
          <p:nvPicPr>
            <p:cNvPr id="11" name="Picture 4" descr="TT300压缩机轴系统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13570" y="4417268"/>
              <a:ext cx="5876925" cy="1600200"/>
            </a:xfrm>
            <a:prstGeom prst="rect">
              <a:avLst/>
            </a:prstGeom>
            <a:effectLst>
              <a:outerShdw dist="53882" dir="2700000" algn="ctr" rotWithShape="0">
                <a:schemeClr val="tx1"/>
              </a:outerShdw>
            </a:effectLst>
          </p:spPr>
        </p:pic>
        <p:sp>
          <p:nvSpPr>
            <p:cNvPr id="12" name="文字方塊 22"/>
            <p:cNvSpPr txBox="1"/>
            <p:nvPr/>
          </p:nvSpPr>
          <p:spPr>
            <a:xfrm>
              <a:off x="5115589" y="6309540"/>
              <a:ext cx="2441245" cy="397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Position Sensor </a:t>
              </a:r>
              <a:r>
                <a:rPr lang="en-US" altLang="zh-TW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ring</a:t>
              </a:r>
              <a:endParaRPr lang="zh-TW" altLang="zh-TW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472608" y="6073030"/>
              <a:ext cx="1190625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Motor</a:t>
              </a:r>
              <a:endParaRPr lang="zh-TW" altLang="zh-TW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3358183" y="5687268"/>
              <a:ext cx="0" cy="431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eaLnBrk="1" hangingPunct="1">
                <a:lnSpc>
                  <a:spcPts val="2800"/>
                </a:lnSpc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7341220" y="5687268"/>
              <a:ext cx="0" cy="431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eaLnBrk="1" hangingPunct="1">
                <a:lnSpc>
                  <a:spcPts val="2800"/>
                </a:lnSpc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3623295" y="4344243"/>
              <a:ext cx="0" cy="3603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eaLnBrk="1" hangingPunct="1">
                <a:lnSpc>
                  <a:spcPts val="2800"/>
                </a:lnSpc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6550645" y="4399805"/>
              <a:ext cx="0" cy="360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eaLnBrk="1" hangingPunct="1">
                <a:lnSpc>
                  <a:spcPts val="2800"/>
                </a:lnSpc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275758" y="4972893"/>
              <a:ext cx="1549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CN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pitchFamily="34" charset="0"/>
                  <a:ea typeface="黑体" pitchFamily="49" charset="-122"/>
                </a:rPr>
                <a:t>Motor rotor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6237908" y="5687268"/>
              <a:ext cx="7937" cy="6540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eaLnBrk="1" hangingPunct="1">
                <a:lnSpc>
                  <a:spcPts val="2800"/>
                </a:lnSpc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197595" y="6088905"/>
              <a:ext cx="424815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Position sensor ring</a:t>
              </a:r>
              <a:endParaRPr lang="zh-TW" altLang="zh-TW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762870" y="4063255"/>
              <a:ext cx="2200275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Radial bearings</a:t>
              </a:r>
              <a:endParaRPr lang="zh-TW" altLang="zh-TW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349033" y="5988221"/>
              <a:ext cx="1978025" cy="415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Axial bearing</a:t>
              </a:r>
              <a:endParaRPr lang="zh-TW" altLang="zh-TW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43608" y="5663455"/>
              <a:ext cx="1331912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Impellers</a:t>
              </a:r>
              <a:endParaRPr lang="zh-TW" altLang="zh-TW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" name="文字方塊 25"/>
            <p:cNvSpPr txBox="1"/>
            <p:nvPr/>
          </p:nvSpPr>
          <p:spPr>
            <a:xfrm>
              <a:off x="5709270" y="4056905"/>
              <a:ext cx="2200275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Radial bearings</a:t>
              </a:r>
              <a:endParaRPr lang="zh-TW" altLang="zh-TW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" name="投影片編號版面配置區 24"/>
            <p:cNvSpPr txBox="1">
              <a:spLocks/>
            </p:cNvSpPr>
            <p:nvPr/>
          </p:nvSpPr>
          <p:spPr>
            <a:xfrm>
              <a:off x="3991088" y="6250163"/>
              <a:ext cx="1161826" cy="365125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algn="r" defTabSz="914400" rtl="0" eaLnBrk="1" latinLnBrk="0" hangingPunct="1">
                <a:lnSpc>
                  <a:spcPts val="2800"/>
                </a:lnSpc>
                <a:buChar char="•"/>
                <a:defRPr sz="2000" kern="1200">
                  <a:solidFill>
                    <a:srgbClr val="222268"/>
                  </a:solidFill>
                  <a:latin typeface="微軟正黑體" pitchFamily="34" charset="-120"/>
                  <a:ea typeface="微軟正黑體" pitchFamily="34" charset="-120"/>
                  <a:cs typeface="Calibri" pitchFamily="34" charset="0"/>
                </a:defRPr>
              </a:lvl1pPr>
              <a:lvl2pPr marL="742950" indent="-285750" algn="l" defTabSz="914400" rtl="0" eaLnBrk="1" latinLnBrk="0" hangingPunct="1">
                <a:lnSpc>
                  <a:spcPts val="2800"/>
                </a:lnSpc>
                <a:buChar char="–"/>
                <a:defRPr sz="2000" kern="1200">
                  <a:solidFill>
                    <a:srgbClr val="222268"/>
                  </a:solidFill>
                  <a:latin typeface="微軟正黑體" pitchFamily="34" charset="-120"/>
                  <a:ea typeface="微軟正黑體" pitchFamily="34" charset="-120"/>
                  <a:cs typeface="Calibri" pitchFamily="34" charset="0"/>
                </a:defRPr>
              </a:lvl2pPr>
              <a:lvl3pPr marL="1143000" indent="-228600" algn="l" defTabSz="914400" rtl="0" eaLnBrk="1" latinLnBrk="0" hangingPunct="1">
                <a:lnSpc>
                  <a:spcPts val="2800"/>
                </a:lnSpc>
                <a:buChar char="•"/>
                <a:defRPr sz="2000" kern="1200">
                  <a:solidFill>
                    <a:srgbClr val="222268"/>
                  </a:solidFill>
                  <a:latin typeface="微軟正黑體" pitchFamily="34" charset="-120"/>
                  <a:ea typeface="微軟正黑體" pitchFamily="34" charset="-120"/>
                  <a:cs typeface="Calibri" pitchFamily="34" charset="0"/>
                </a:defRPr>
              </a:lvl3pPr>
              <a:lvl4pPr marL="1600200" indent="-228600" algn="l" defTabSz="914400" rtl="0" eaLnBrk="1" latinLnBrk="0" hangingPunct="1">
                <a:lnSpc>
                  <a:spcPts val="2800"/>
                </a:lnSpc>
                <a:buChar char="–"/>
                <a:defRPr sz="2000" kern="1200">
                  <a:solidFill>
                    <a:srgbClr val="222268"/>
                  </a:solidFill>
                  <a:latin typeface="微軟正黑體" pitchFamily="34" charset="-120"/>
                  <a:ea typeface="微軟正黑體" pitchFamily="34" charset="-120"/>
                  <a:cs typeface="Calibri" pitchFamily="34" charset="0"/>
                </a:defRPr>
              </a:lvl4pPr>
              <a:lvl5pPr marL="2057400" indent="-228600" algn="l" defTabSz="914400" rtl="0" eaLnBrk="1" latinLnBrk="0" hangingPunct="1">
                <a:lnSpc>
                  <a:spcPts val="2800"/>
                </a:lnSpc>
                <a:buChar char="»"/>
                <a:defRPr sz="2000" kern="1200">
                  <a:solidFill>
                    <a:srgbClr val="222268"/>
                  </a:solidFill>
                  <a:latin typeface="微軟正黑體" pitchFamily="34" charset="-120"/>
                  <a:ea typeface="微軟正黑體" pitchFamily="34" charset="-120"/>
                  <a:cs typeface="Calibri" pitchFamily="34" charset="0"/>
                </a:defRPr>
              </a:lvl5pPr>
              <a:lvl6pPr marL="2514600" indent="-228600" algn="l" defTabSz="914400" rtl="0" eaLnBrk="0" fontAlgn="base" latinLnBrk="0" hangingPunct="0">
                <a:lnSpc>
                  <a:spcPts val="2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222268"/>
                  </a:solidFill>
                  <a:latin typeface="微軟正黑體" pitchFamily="34" charset="-120"/>
                  <a:ea typeface="微軟正黑體" pitchFamily="34" charset="-120"/>
                  <a:cs typeface="Calibri" pitchFamily="34" charset="0"/>
                </a:defRPr>
              </a:lvl6pPr>
              <a:lvl7pPr marL="2971800" indent="-228600" algn="l" defTabSz="914400" rtl="0" eaLnBrk="0" fontAlgn="base" latinLnBrk="0" hangingPunct="0">
                <a:lnSpc>
                  <a:spcPts val="2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222268"/>
                  </a:solidFill>
                  <a:latin typeface="微軟正黑體" pitchFamily="34" charset="-120"/>
                  <a:ea typeface="微軟正黑體" pitchFamily="34" charset="-120"/>
                  <a:cs typeface="Calibri" pitchFamily="34" charset="0"/>
                </a:defRPr>
              </a:lvl7pPr>
              <a:lvl8pPr marL="3429000" indent="-228600" algn="l" defTabSz="914400" rtl="0" eaLnBrk="0" fontAlgn="base" latinLnBrk="0" hangingPunct="0">
                <a:lnSpc>
                  <a:spcPts val="2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222268"/>
                  </a:solidFill>
                  <a:latin typeface="微軟正黑體" pitchFamily="34" charset="-120"/>
                  <a:ea typeface="微軟正黑體" pitchFamily="34" charset="-120"/>
                  <a:cs typeface="Calibri" pitchFamily="34" charset="0"/>
                </a:defRPr>
              </a:lvl8pPr>
              <a:lvl9pPr marL="3886200" indent="-228600" algn="l" defTabSz="914400" rtl="0" eaLnBrk="0" fontAlgn="base" latinLnBrk="0" hangingPunct="0">
                <a:lnSpc>
                  <a:spcPts val="2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2000" kern="1200">
                  <a:solidFill>
                    <a:srgbClr val="222268"/>
                  </a:solidFill>
                  <a:latin typeface="微軟正黑體" pitchFamily="34" charset="-120"/>
                  <a:ea typeface="微軟正黑體" pitchFamily="34" charset="-120"/>
                  <a:cs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fld id="{23A2DE6D-6DAA-4202-97ED-0890E860C83D}" type="slidenum">
                <a:rPr lang="en-US" altLang="zh-CN" sz="1000" smtClean="0">
                  <a:solidFill>
                    <a:schemeClr val="bg1"/>
                  </a:solidFill>
                  <a:latin typeface="Arial" charset="0"/>
                  <a:ea typeface="宋体" charset="-122"/>
                </a:rPr>
                <a:pPr>
                  <a:lnSpc>
                    <a:spcPct val="100000"/>
                  </a:lnSpc>
                  <a:buFontTx/>
                  <a:buNone/>
                </a:pPr>
                <a:t>13</a:t>
              </a:fld>
              <a:endParaRPr lang="en-US" altLang="zh-CN" sz="100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238" y="144290"/>
            <a:ext cx="4229985" cy="295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digital_controls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413" y="756296"/>
            <a:ext cx="2673192" cy="1723646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700821" y="2750414"/>
            <a:ext cx="2658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defRPr kumimoji="0" sz="3600"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US" altLang="zh-TW" sz="1800" b="1" dirty="0" smtClean="0">
                <a:latin typeface="+mn-lt"/>
                <a:ea typeface="+mn-ea"/>
              </a:rPr>
              <a:t>Soft Starter</a:t>
            </a:r>
            <a:endParaRPr lang="en-US" altLang="zh-CN" sz="1800" b="1" dirty="0">
              <a:latin typeface="+mn-lt"/>
              <a:ea typeface="+mn-ea"/>
            </a:endParaRPr>
          </a:p>
        </p:txBody>
      </p:sp>
      <p:sp>
        <p:nvSpPr>
          <p:cNvPr id="29" name="向右箭號 28"/>
          <p:cNvSpPr/>
          <p:nvPr/>
        </p:nvSpPr>
        <p:spPr>
          <a:xfrm>
            <a:off x="3958304" y="1726617"/>
            <a:ext cx="496127" cy="69084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0" name="向右箭號 29"/>
          <p:cNvSpPr/>
          <p:nvPr/>
        </p:nvSpPr>
        <p:spPr>
          <a:xfrm rot="5400000">
            <a:off x="1515374" y="3115989"/>
            <a:ext cx="496127" cy="69084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矩形 31"/>
          <p:cNvSpPr/>
          <p:nvPr/>
        </p:nvSpPr>
        <p:spPr>
          <a:xfrm>
            <a:off x="2235597" y="3258300"/>
            <a:ext cx="9871361" cy="93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1000147" y="320568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TW" sz="2400" dirty="0" smtClean="0"/>
              <a:t>2.</a:t>
            </a:r>
            <a:endParaRPr lang="zh-HK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3912716" y="140131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TW" sz="2400" dirty="0" smtClean="0"/>
              <a:t>1.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7200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圖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882592"/>
              </p:ext>
            </p:extLst>
          </p:nvPr>
        </p:nvGraphicFramePr>
        <p:xfrm>
          <a:off x="263352" y="1133787"/>
          <a:ext cx="7783283" cy="480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859063" y="65745"/>
            <a:ext cx="9433048" cy="698376"/>
          </a:xfrm>
        </p:spPr>
        <p:txBody>
          <a:bodyPr>
            <a:noAutofit/>
          </a:bodyPr>
          <a:lstStyle/>
          <a:p>
            <a:r>
              <a:rPr lang="en-US" altLang="zh-HK" sz="32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Electricity </a:t>
            </a:r>
            <a:r>
              <a:rPr lang="en-US" altLang="zh-HK" sz="32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Saving for Selection of Chiller</a:t>
            </a:r>
            <a:endParaRPr lang="zh-HK" altLang="en-US" sz="3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78156" y="652982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>
                <a:solidFill>
                  <a:schemeClr val="tx1"/>
                </a:solidFill>
              </a:rPr>
              <a:t>14</a:t>
            </a:fld>
            <a:r>
              <a:rPr lang="zh-HK" altLang="en-US" dirty="0" smtClean="0">
                <a:solidFill>
                  <a:schemeClr val="tx1"/>
                </a:solidFill>
              </a:rPr>
              <a:t> </a:t>
            </a:r>
            <a:r>
              <a:rPr lang="en-US" altLang="zh-HK" dirty="0" smtClean="0">
                <a:solidFill>
                  <a:schemeClr val="tx1"/>
                </a:solidFill>
              </a:rPr>
              <a:t>of 36</a:t>
            </a:r>
            <a:endParaRPr lang="zh-HK" altLang="en-US" dirty="0">
              <a:solidFill>
                <a:schemeClr val="tx1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07368" y="1052737"/>
            <a:ext cx="9623793" cy="5383418"/>
            <a:chOff x="141612" y="1610536"/>
            <a:chExt cx="8374285" cy="4623522"/>
          </a:xfrm>
        </p:grpSpPr>
        <p:grpSp>
          <p:nvGrpSpPr>
            <p:cNvPr id="31" name="群組 30"/>
            <p:cNvGrpSpPr/>
            <p:nvPr/>
          </p:nvGrpSpPr>
          <p:grpSpPr>
            <a:xfrm>
              <a:off x="141612" y="1610536"/>
              <a:ext cx="6624808" cy="4623522"/>
              <a:chOff x="1127376" y="1124744"/>
              <a:chExt cx="6624808" cy="4623522"/>
            </a:xfrm>
          </p:grpSpPr>
          <p:sp>
            <p:nvSpPr>
              <p:cNvPr id="32" name="文字方塊 31"/>
              <p:cNvSpPr txBox="1"/>
              <p:nvPr/>
            </p:nvSpPr>
            <p:spPr>
              <a:xfrm rot="16200000">
                <a:off x="1020167" y="2760664"/>
                <a:ext cx="58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b="1" dirty="0" smtClean="0"/>
                  <a:t>COP</a:t>
                </a:r>
                <a:endParaRPr lang="zh-HK" altLang="en-US" b="1" dirty="0"/>
              </a:p>
            </p:txBody>
          </p:sp>
          <p:grpSp>
            <p:nvGrpSpPr>
              <p:cNvPr id="33" name="群組 32"/>
              <p:cNvGrpSpPr/>
              <p:nvPr/>
            </p:nvGrpSpPr>
            <p:grpSpPr>
              <a:xfrm>
                <a:off x="1559496" y="1124744"/>
                <a:ext cx="6192688" cy="4623522"/>
                <a:chOff x="1559496" y="1124744"/>
                <a:chExt cx="6192688" cy="4623522"/>
              </a:xfrm>
            </p:grpSpPr>
            <p:cxnSp>
              <p:nvCxnSpPr>
                <p:cNvPr id="34" name="直線單箭頭接點 33"/>
                <p:cNvCxnSpPr/>
                <p:nvPr/>
              </p:nvCxnSpPr>
              <p:spPr>
                <a:xfrm flipV="1">
                  <a:off x="1559496" y="1124744"/>
                  <a:ext cx="0" cy="396044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單箭頭接點 34"/>
                <p:cNvCxnSpPr/>
                <p:nvPr/>
              </p:nvCxnSpPr>
              <p:spPr>
                <a:xfrm>
                  <a:off x="1559496" y="5085184"/>
                  <a:ext cx="6192688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36" name="文字方塊 35"/>
                <p:cNvSpPr txBox="1"/>
                <p:nvPr/>
              </p:nvSpPr>
              <p:spPr>
                <a:xfrm>
                  <a:off x="3915186" y="5378934"/>
                  <a:ext cx="21307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HK" b="1" dirty="0" smtClean="0"/>
                    <a:t>Cooling Capacity (%)</a:t>
                  </a:r>
                  <a:endParaRPr lang="zh-HK" altLang="en-US" b="1" dirty="0"/>
                </a:p>
              </p:txBody>
            </p:sp>
          </p:grpSp>
        </p:grpSp>
        <p:sp>
          <p:nvSpPr>
            <p:cNvPr id="37" name="文字方塊 36"/>
            <p:cNvSpPr txBox="1"/>
            <p:nvPr/>
          </p:nvSpPr>
          <p:spPr>
            <a:xfrm>
              <a:off x="6963228" y="3166113"/>
              <a:ext cx="1552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b="1" dirty="0" smtClean="0"/>
                <a:t>Oil free Chiller</a:t>
              </a:r>
              <a:endParaRPr lang="zh-HK" altLang="en-US" b="1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6872895" y="5245340"/>
              <a:ext cx="1302467" cy="31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b="1" dirty="0" smtClean="0"/>
                <a:t>Air cool Chiller</a:t>
              </a:r>
              <a:endParaRPr lang="zh-HK" altLang="en-US" b="1" dirty="0"/>
            </a:p>
          </p:txBody>
        </p:sp>
      </p:grpSp>
      <p:sp>
        <p:nvSpPr>
          <p:cNvPr id="41" name="文字方塊 40"/>
          <p:cNvSpPr txBox="1"/>
          <p:nvPr/>
        </p:nvSpPr>
        <p:spPr>
          <a:xfrm>
            <a:off x="1055440" y="5715569"/>
            <a:ext cx="763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10        20       30        40        50        60        70         80        90        100</a:t>
            </a:r>
            <a:endParaRPr lang="zh-HK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332" y="741149"/>
            <a:ext cx="3168980" cy="2376735"/>
          </a:xfrm>
          <a:prstGeom prst="rect">
            <a:avLst/>
          </a:prstGeom>
        </p:spPr>
      </p:pic>
      <p:pic>
        <p:nvPicPr>
          <p:cNvPr id="18" name="Picture 4" descr="air cool Screw Chiller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5492" y="3049419"/>
            <a:ext cx="2439831" cy="243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35628"/>
              </p:ext>
            </p:extLst>
          </p:nvPr>
        </p:nvGraphicFramePr>
        <p:xfrm>
          <a:off x="4221360" y="764121"/>
          <a:ext cx="4396599" cy="175201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527591"/>
                <a:gridCol w="1393926"/>
                <a:gridCol w="1475082"/>
              </a:tblGrid>
              <a:tr h="3327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IPLV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Oil free chiller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Air cool chiller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u="none" strike="noStrike" dirty="0" smtClean="0">
                          <a:effectLst/>
                        </a:rPr>
                        <a:t>A. 25</a:t>
                      </a:r>
                      <a:r>
                        <a:rPr lang="en-US" altLang="zh-HK" sz="1800" u="none" strike="noStrike" dirty="0">
                          <a:effectLst/>
                        </a:rPr>
                        <a:t>%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u="none" strike="noStrike">
                          <a:effectLst/>
                        </a:rPr>
                        <a:t>7.8</a:t>
                      </a:r>
                      <a:endParaRPr lang="en-US" altLang="zh-HK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u="none" strike="noStrike">
                          <a:effectLst/>
                        </a:rPr>
                        <a:t>2.25</a:t>
                      </a:r>
                      <a:endParaRPr lang="en-US" altLang="zh-HK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14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1" u="none" strike="noStrike" dirty="0" smtClean="0">
                          <a:effectLst/>
                        </a:rPr>
                        <a:t>B. 50</a:t>
                      </a:r>
                      <a:r>
                        <a:rPr lang="en-US" altLang="zh-HK" sz="1800" b="1" u="none" strike="noStrike" dirty="0">
                          <a:effectLst/>
                        </a:rPr>
                        <a:t>%</a:t>
                      </a:r>
                      <a:endParaRPr lang="en-US" altLang="zh-HK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1" u="none" strike="noStrike" dirty="0">
                          <a:effectLst/>
                        </a:rPr>
                        <a:t>5.8</a:t>
                      </a:r>
                      <a:endParaRPr lang="en-US" altLang="zh-HK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1" u="none" strike="noStrike" dirty="0">
                          <a:effectLst/>
                        </a:rPr>
                        <a:t>3.53</a:t>
                      </a:r>
                      <a:endParaRPr lang="en-US" altLang="zh-HK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2314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1" u="none" strike="noStrike" dirty="0" smtClean="0">
                          <a:effectLst/>
                        </a:rPr>
                        <a:t>C. 75</a:t>
                      </a:r>
                      <a:r>
                        <a:rPr lang="en-US" altLang="zh-HK" sz="1800" b="1" u="none" strike="noStrike" dirty="0">
                          <a:effectLst/>
                        </a:rPr>
                        <a:t>%</a:t>
                      </a:r>
                      <a:endParaRPr lang="en-US" altLang="zh-HK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1" u="none" strike="noStrike" dirty="0">
                          <a:effectLst/>
                        </a:rPr>
                        <a:t>4.6</a:t>
                      </a:r>
                      <a:endParaRPr lang="en-US" altLang="zh-HK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1" u="none" strike="noStrike" dirty="0">
                          <a:effectLst/>
                        </a:rPr>
                        <a:t>2.63</a:t>
                      </a:r>
                      <a:endParaRPr lang="en-US" altLang="zh-HK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2314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u="none" strike="noStrike" dirty="0" smtClean="0">
                          <a:effectLst/>
                        </a:rPr>
                        <a:t>D.100</a:t>
                      </a:r>
                      <a:r>
                        <a:rPr lang="en-US" altLang="zh-HK" sz="1800" u="none" strike="noStrike" dirty="0">
                          <a:effectLst/>
                        </a:rPr>
                        <a:t>%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u="none" strike="noStrike" dirty="0">
                          <a:effectLst/>
                        </a:rPr>
                        <a:t>3.3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u="none" strike="noStrike" dirty="0">
                          <a:effectLst/>
                        </a:rPr>
                        <a:t>2.09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04"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 sz="1800" u="none" strike="noStrike" dirty="0">
                          <a:effectLst/>
                        </a:rPr>
                        <a:t>　</a:t>
                      </a:r>
                      <a:endParaRPr lang="zh-HK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1" u="none" strike="noStrike" dirty="0">
                          <a:effectLst/>
                        </a:rPr>
                        <a:t>5.51</a:t>
                      </a:r>
                      <a:endParaRPr lang="en-US" altLang="zh-HK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1" u="none" strike="noStrike" dirty="0">
                          <a:effectLst/>
                        </a:rPr>
                        <a:t>2.98</a:t>
                      </a:r>
                      <a:endParaRPr lang="en-US" altLang="zh-HK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3863752" y="2984235"/>
            <a:ext cx="1512168" cy="2677013"/>
          </a:xfrm>
          <a:prstGeom prst="rect">
            <a:avLst/>
          </a:prstGeom>
          <a:solidFill>
            <a:srgbClr val="FF7C80">
              <a:alpha val="40000"/>
            </a:srgb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54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82403"/>
              </p:ext>
            </p:extLst>
          </p:nvPr>
        </p:nvGraphicFramePr>
        <p:xfrm>
          <a:off x="816418" y="2701257"/>
          <a:ext cx="10968214" cy="655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161"/>
                <a:gridCol w="3936901"/>
                <a:gridCol w="3309152"/>
              </a:tblGrid>
              <a:tr h="655735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Need Improvement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                             Good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HK" dirty="0" smtClean="0"/>
                        <a:t>                 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>
                          <a:solidFill>
                            <a:schemeClr val="bg1"/>
                          </a:solidFill>
                        </a:rPr>
                        <a:t>Excellent</a:t>
                      </a:r>
                      <a:endParaRPr lang="zh-HK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221" y="1096931"/>
            <a:ext cx="2256345" cy="1692259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000152" y="197905"/>
            <a:ext cx="9433048" cy="698376"/>
          </a:xfrm>
        </p:spPr>
        <p:txBody>
          <a:bodyPr>
            <a:noAutofit/>
          </a:bodyPr>
          <a:lstStyle/>
          <a:p>
            <a:r>
              <a:rPr lang="en-US" altLang="zh-HK" sz="3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Consideration on </a:t>
            </a:r>
            <a:r>
              <a:rPr lang="en-US" altLang="zh-HK" sz="30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R</a:t>
            </a:r>
            <a:r>
              <a:rPr lang="en-US" altLang="zh-HK" sz="3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eplacement of Chillers </a:t>
            </a:r>
            <a:endParaRPr lang="zh-HK" altLang="en-US" sz="3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41636" y="649287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t>15</a:t>
            </a:fld>
            <a:r>
              <a:rPr lang="zh-HK" altLang="en-US" dirty="0" smtClean="0"/>
              <a:t> </a:t>
            </a:r>
            <a:r>
              <a:rPr lang="en-US" altLang="zh-HK" dirty="0" smtClean="0"/>
              <a:t>of 36</a:t>
            </a:r>
            <a:endParaRPr lang="zh-HK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31913" y="863370"/>
            <a:ext cx="286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High energy efficiency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98825" y="2921425"/>
            <a:ext cx="58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COP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042635" y="2929978"/>
            <a:ext cx="108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2.5 to 3.5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994528" y="2991088"/>
            <a:ext cx="90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3.5 to 5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9813830" y="2972936"/>
            <a:ext cx="7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5</a:t>
            </a:r>
            <a:r>
              <a:rPr lang="en-US" altLang="zh-HK" b="1" dirty="0" smtClean="0">
                <a:solidFill>
                  <a:schemeClr val="bg1"/>
                </a:solidFill>
              </a:rPr>
              <a:t> to 7</a:t>
            </a:r>
          </a:p>
        </p:txBody>
      </p:sp>
      <p:pic>
        <p:nvPicPr>
          <p:cNvPr id="1026" name="Picture 2" descr="cooling tower的圖片搜尋結果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6750" y="1182745"/>
            <a:ext cx="1440534" cy="144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8354964" y="1712393"/>
            <a:ext cx="222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/>
              <a:t>Water Cool Chiller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083211" y="1729519"/>
            <a:ext cx="140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/>
              <a:t>Air Cool Oil free Chiller</a:t>
            </a:r>
          </a:p>
        </p:txBody>
      </p:sp>
      <p:pic>
        <p:nvPicPr>
          <p:cNvPr id="1028" name="Picture 4" descr="air cool Screw Chiller的圖片搜尋結果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911" y="990382"/>
            <a:ext cx="1778275" cy="17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1341970" y="1813352"/>
            <a:ext cx="165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/>
              <a:t>Air Cool Chiller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31912" y="3548675"/>
            <a:ext cx="286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H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zh-H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zh-H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aintenance Cost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850694"/>
              </p:ext>
            </p:extLst>
          </p:nvPr>
        </p:nvGraphicFramePr>
        <p:xfrm>
          <a:off x="854765" y="5544244"/>
          <a:ext cx="110692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083"/>
                <a:gridCol w="3971550"/>
                <a:gridCol w="3339643"/>
              </a:tblGrid>
              <a:tr h="277469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High 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>
                          <a:solidFill>
                            <a:sysClr val="windowText" lastClr="000000"/>
                          </a:solidFill>
                        </a:rPr>
                        <a:t>        Medium</a:t>
                      </a:r>
                      <a:endParaRPr lang="zh-HK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zh-HK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25" name="圖片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673" y="3863728"/>
            <a:ext cx="2240688" cy="1680516"/>
          </a:xfrm>
          <a:prstGeom prst="rect">
            <a:avLst/>
          </a:prstGeom>
        </p:spPr>
      </p:pic>
      <p:pic>
        <p:nvPicPr>
          <p:cNvPr id="26" name="Picture 4" descr="air cool Screw Chiller的圖片搜尋結果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898" y="3677095"/>
            <a:ext cx="1909545" cy="190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4843091" y="4519320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Air Cool Chiller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8676884" y="4483876"/>
            <a:ext cx="149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/>
              <a:t>Air Cool Oil free Chiller</a:t>
            </a:r>
          </a:p>
        </p:txBody>
      </p:sp>
      <p:pic>
        <p:nvPicPr>
          <p:cNvPr id="29" name="Picture 2" descr="cooling tower的圖片搜尋結果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803" y="4003483"/>
            <a:ext cx="1405420" cy="140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1119961" y="4519320"/>
            <a:ext cx="196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Water Cool Chiller </a:t>
            </a:r>
          </a:p>
        </p:txBody>
      </p:sp>
    </p:spTree>
    <p:extLst>
      <p:ext uri="{BB962C8B-B14F-4D97-AF65-F5344CB8AC3E}">
        <p14:creationId xmlns:p14="http://schemas.microsoft.com/office/powerpoint/2010/main" val="35863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993099" y="29696"/>
            <a:ext cx="9433048" cy="698376"/>
          </a:xfrm>
        </p:spPr>
        <p:txBody>
          <a:bodyPr>
            <a:noAutofit/>
          </a:bodyPr>
          <a:lstStyle/>
          <a:p>
            <a:r>
              <a:rPr lang="en-US" altLang="zh-HK" sz="3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Consideration on </a:t>
            </a:r>
            <a:r>
              <a:rPr lang="en-US" altLang="zh-HK" sz="30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R</a:t>
            </a:r>
            <a:r>
              <a:rPr lang="en-US" altLang="zh-HK" sz="3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eplacement of Chillers </a:t>
            </a:r>
            <a:endParaRPr lang="zh-HK" altLang="en-US" sz="3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58684" y="6546456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16</a:t>
            </a:fld>
            <a:r>
              <a:rPr lang="zh-HK" altLang="en-US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36</a:t>
            </a:r>
            <a:endParaRPr lang="zh-HK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494784" y="89500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Weight </a:t>
            </a:r>
          </a:p>
          <a:p>
            <a:r>
              <a:rPr lang="en-US" altLang="zh-H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(Building Structure)</a:t>
            </a: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47614"/>
              </p:ext>
            </p:extLst>
          </p:nvPr>
        </p:nvGraphicFramePr>
        <p:xfrm>
          <a:off x="681427" y="3087960"/>
          <a:ext cx="110692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083"/>
                <a:gridCol w="3971550"/>
                <a:gridCol w="3339643"/>
              </a:tblGrid>
              <a:tr h="358564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Heavy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>
                          <a:solidFill>
                            <a:sysClr val="windowText" lastClr="000000"/>
                          </a:solidFill>
                        </a:rPr>
                        <a:t>        Medium</a:t>
                      </a:r>
                      <a:endParaRPr lang="zh-HK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>
                          <a:solidFill>
                            <a:schemeClr val="bg1"/>
                          </a:solidFill>
                        </a:rPr>
                        <a:t>Light</a:t>
                      </a:r>
                      <a:endParaRPr lang="zh-HK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3" name="圖片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325" y="1377563"/>
            <a:ext cx="2453002" cy="1839752"/>
          </a:xfrm>
          <a:prstGeom prst="rect">
            <a:avLst/>
          </a:prstGeom>
        </p:spPr>
      </p:pic>
      <p:pic>
        <p:nvPicPr>
          <p:cNvPr id="34" name="Picture 4" descr="air cool Screw Chiller的圖片搜尋結果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4971" y="1072835"/>
            <a:ext cx="2087220" cy="208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文字方塊 34"/>
          <p:cNvSpPr txBox="1"/>
          <p:nvPr/>
        </p:nvSpPr>
        <p:spPr>
          <a:xfrm>
            <a:off x="4592192" y="2205632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Air Cool Chiller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8560123" y="2265760"/>
            <a:ext cx="1427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/>
              <a:t>Air Cool Oil free Chiller</a:t>
            </a:r>
          </a:p>
        </p:txBody>
      </p:sp>
      <p:pic>
        <p:nvPicPr>
          <p:cNvPr id="37" name="Picture 2" descr="cooling tower的圖片搜尋結果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3948" y="1338780"/>
            <a:ext cx="1555330" cy="155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字方塊 37"/>
          <p:cNvSpPr txBox="1"/>
          <p:nvPr/>
        </p:nvSpPr>
        <p:spPr>
          <a:xfrm>
            <a:off x="807191" y="2376819"/>
            <a:ext cx="196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Water Cool Chiller </a:t>
            </a:r>
          </a:p>
        </p:txBody>
      </p:sp>
      <p:pic>
        <p:nvPicPr>
          <p:cNvPr id="39" name="Picture 2" descr="C:\Users\User\Desktop\我的垃圾桶\Geoclima\Final\GTM20111124-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323" y="1088721"/>
            <a:ext cx="1290961" cy="82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文字方塊 40"/>
          <p:cNvSpPr txBox="1"/>
          <p:nvPr/>
        </p:nvSpPr>
        <p:spPr>
          <a:xfrm>
            <a:off x="9545325" y="1064281"/>
            <a:ext cx="214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HK" b="1" dirty="0" smtClean="0"/>
              <a:t>Micro Channel</a:t>
            </a:r>
            <a:endParaRPr lang="en-US" altLang="zh-HK" sz="2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358437" y="3856438"/>
            <a:ext cx="286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Noise</a:t>
            </a:r>
          </a:p>
        </p:txBody>
      </p:sp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22499"/>
              </p:ext>
            </p:extLst>
          </p:nvPr>
        </p:nvGraphicFramePr>
        <p:xfrm>
          <a:off x="820570" y="5488608"/>
          <a:ext cx="110692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083"/>
                <a:gridCol w="3971550"/>
                <a:gridCol w="3339643"/>
              </a:tblGrid>
              <a:tr h="358564">
                <a:tc>
                  <a:txBody>
                    <a:bodyPr/>
                    <a:lstStyle/>
                    <a:p>
                      <a:pPr algn="l"/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                         Noisy   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HK" baseline="0" dirty="0" smtClean="0"/>
                        <a:t>                                  </a:t>
                      </a:r>
                      <a:r>
                        <a:rPr lang="en-US" altLang="zh-HK" dirty="0" smtClean="0">
                          <a:solidFill>
                            <a:sysClr val="windowText" lastClr="000000"/>
                          </a:solidFill>
                        </a:rPr>
                        <a:t>Fair</a:t>
                      </a:r>
                      <a:endParaRPr lang="zh-HK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>
                          <a:solidFill>
                            <a:schemeClr val="bg1"/>
                          </a:solidFill>
                        </a:rPr>
                        <a:t>    Quiet</a:t>
                      </a:r>
                      <a:endParaRPr lang="zh-HK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4" name="圖片 4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248" y="3856438"/>
            <a:ext cx="2362665" cy="1771999"/>
          </a:xfrm>
          <a:prstGeom prst="rect">
            <a:avLst/>
          </a:prstGeom>
        </p:spPr>
      </p:pic>
      <p:pic>
        <p:nvPicPr>
          <p:cNvPr id="45" name="Picture 4" descr="air cool Screw Chiller的圖片搜尋結果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571" y="3557932"/>
            <a:ext cx="2070505" cy="20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字方塊 45"/>
          <p:cNvSpPr txBox="1"/>
          <p:nvPr/>
        </p:nvSpPr>
        <p:spPr>
          <a:xfrm>
            <a:off x="880323" y="4863305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Air Cool Chiller</a:t>
            </a:r>
          </a:p>
        </p:txBody>
      </p:sp>
      <p:pic>
        <p:nvPicPr>
          <p:cNvPr id="48" name="Picture 2" descr="cooling tower的圖片搜尋結果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5806" y="3879753"/>
            <a:ext cx="1560496" cy="156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文字方塊 48"/>
          <p:cNvSpPr txBox="1"/>
          <p:nvPr/>
        </p:nvSpPr>
        <p:spPr>
          <a:xfrm>
            <a:off x="8419962" y="4727562"/>
            <a:ext cx="250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/>
              <a:t>Water Cool Chiller 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4943872" y="4793918"/>
            <a:ext cx="1427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/>
              <a:t>Air Cool Oil free Chiller</a:t>
            </a:r>
          </a:p>
        </p:txBody>
      </p:sp>
    </p:spTree>
    <p:extLst>
      <p:ext uri="{BB962C8B-B14F-4D97-AF65-F5344CB8AC3E}">
        <p14:creationId xmlns:p14="http://schemas.microsoft.com/office/powerpoint/2010/main" val="28520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873441"/>
              </p:ext>
            </p:extLst>
          </p:nvPr>
        </p:nvGraphicFramePr>
        <p:xfrm>
          <a:off x="1847528" y="927304"/>
          <a:ext cx="12241360" cy="451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60296" y="649287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17</a:t>
            </a:fld>
            <a:r>
              <a:rPr lang="zh-HK" altLang="en-US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36</a:t>
            </a:r>
            <a:endParaRPr lang="zh-HK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156012" y="332656"/>
            <a:ext cx="9048328" cy="378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36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Replacement of Oil </a:t>
            </a:r>
            <a:r>
              <a:rPr lang="en-US" altLang="zh-HK" sz="36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free Chillers</a:t>
            </a:r>
            <a:endParaRPr lang="en-US" altLang="zh-HK" sz="36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727848" y="128511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bg1"/>
                </a:solidFill>
              </a:rPr>
              <a:t>(2 Chillers, 1100 </a:t>
            </a:r>
            <a:r>
              <a:rPr lang="en-US" altLang="zh-HK" b="1" dirty="0">
                <a:solidFill>
                  <a:schemeClr val="bg1"/>
                </a:solidFill>
              </a:rPr>
              <a:t>kW)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704856" y="2051360"/>
            <a:ext cx="24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bg1"/>
                </a:solidFill>
              </a:rPr>
              <a:t>(3 Chillers , 2150 </a:t>
            </a:r>
            <a:r>
              <a:rPr lang="en-US" altLang="zh-HK" b="1" dirty="0">
                <a:solidFill>
                  <a:schemeClr val="bg1"/>
                </a:solidFill>
              </a:rPr>
              <a:t>kW)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76320" y="242795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bg1"/>
                </a:solidFill>
              </a:rPr>
              <a:t>(2 Chillers, 580</a:t>
            </a:r>
            <a:r>
              <a:rPr lang="en-US" altLang="zh-HK" dirty="0" smtClean="0">
                <a:solidFill>
                  <a:schemeClr val="bg1"/>
                </a:solidFill>
              </a:rPr>
              <a:t> </a:t>
            </a:r>
            <a:r>
              <a:rPr lang="en-US" altLang="zh-HK" b="1" dirty="0">
                <a:solidFill>
                  <a:schemeClr val="bg1"/>
                </a:solidFill>
              </a:rPr>
              <a:t>kW)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721080" y="3004014"/>
            <a:ext cx="220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bg1"/>
                </a:solidFill>
              </a:rPr>
              <a:t>(2 Chillers, 880 kW)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7060"/>
              </p:ext>
            </p:extLst>
          </p:nvPr>
        </p:nvGraphicFramePr>
        <p:xfrm>
          <a:off x="335361" y="5500878"/>
          <a:ext cx="7200798" cy="123380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80663"/>
                <a:gridCol w="1004677"/>
                <a:gridCol w="1015059"/>
                <a:gridCol w="1317219"/>
                <a:gridCol w="1141590"/>
                <a:gridCol w="1141590"/>
              </a:tblGrid>
              <a:tr h="3499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HK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Building</a:t>
                      </a:r>
                      <a:endParaRPr lang="zh-HK" alt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2000" kern="1200" dirty="0" smtClean="0"/>
                        <a:t>Block A</a:t>
                      </a:r>
                      <a:endParaRPr lang="zh-HK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000" kern="1200" dirty="0" smtClean="0"/>
                        <a:t>Block B</a:t>
                      </a:r>
                      <a:endParaRPr lang="zh-HK" altLang="en-US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000" kern="1200" dirty="0" smtClean="0"/>
                        <a:t>Block </a:t>
                      </a:r>
                      <a:r>
                        <a:rPr lang="en-US" altLang="zh-HK" sz="2000" kern="1200" dirty="0" err="1" smtClean="0"/>
                        <a:t>Bext</a:t>
                      </a:r>
                      <a:endParaRPr lang="zh-HK" altLang="en-US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2000" kern="1200" dirty="0" smtClean="0"/>
                        <a:t>Block C</a:t>
                      </a:r>
                      <a:endParaRPr lang="zh-HK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2000" dirty="0" smtClean="0">
                          <a:solidFill>
                            <a:schemeClr val="bg1"/>
                          </a:solidFill>
                        </a:rPr>
                        <a:t>Total </a:t>
                      </a:r>
                      <a:endParaRPr lang="zh-HK" alt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3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HK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No. of Chiller</a:t>
                      </a:r>
                      <a:endParaRPr lang="zh-HK" alt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2000" kern="1200" dirty="0" smtClean="0"/>
                        <a:t>4</a:t>
                      </a:r>
                      <a:endParaRPr lang="zh-HK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2000" kern="1200" dirty="0" smtClean="0"/>
                        <a:t>6</a:t>
                      </a:r>
                      <a:endParaRPr lang="zh-HK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2000" kern="1200" dirty="0" smtClean="0"/>
                        <a:t>3</a:t>
                      </a:r>
                      <a:endParaRPr lang="zh-HK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2000" kern="1200" dirty="0" smtClean="0"/>
                        <a:t>3 </a:t>
                      </a:r>
                      <a:endParaRPr lang="zh-HK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2000" b="1" kern="12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zh-HK" alt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99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HK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endParaRPr lang="zh-HK" alt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2000" kern="1200" dirty="0" smtClean="0"/>
                        <a:t>1980</a:t>
                      </a:r>
                      <a:endParaRPr lang="zh-HK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2000" kern="1200" dirty="0" smtClean="0"/>
                        <a:t>3130</a:t>
                      </a:r>
                      <a:endParaRPr lang="zh-HK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2000" kern="1200" dirty="0" smtClean="0"/>
                        <a:t>2130</a:t>
                      </a:r>
                      <a:endParaRPr lang="zh-HK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2000" kern="1200" dirty="0" smtClean="0"/>
                        <a:t>1800</a:t>
                      </a:r>
                      <a:endParaRPr lang="zh-HK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2000" b="1" kern="1200" dirty="0" smtClean="0">
                          <a:solidFill>
                            <a:schemeClr val="bg1"/>
                          </a:solidFill>
                        </a:rPr>
                        <a:t>9040 </a:t>
                      </a:r>
                      <a:endParaRPr lang="zh-HK" alt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4" y="980728"/>
            <a:ext cx="4153448" cy="311508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007768" y="980729"/>
            <a:ext cx="2927222" cy="4392488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矩形 15"/>
          <p:cNvSpPr/>
          <p:nvPr/>
        </p:nvSpPr>
        <p:spPr>
          <a:xfrm>
            <a:off x="6984775" y="980728"/>
            <a:ext cx="4921651" cy="4392488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3935760" y="620688"/>
            <a:ext cx="200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First Stage Analysis</a:t>
            </a:r>
            <a:endParaRPr lang="zh-HK" altLang="en-US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888088" y="620688"/>
            <a:ext cx="228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Second Stage Analysis</a:t>
            </a:r>
            <a:endParaRPr lang="zh-HK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68008" y="164515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bg1"/>
                </a:solidFill>
              </a:rPr>
              <a:t>(7 Chillers, 4000 </a:t>
            </a:r>
            <a:r>
              <a:rPr lang="en-US" altLang="zh-HK" b="1" dirty="0">
                <a:solidFill>
                  <a:schemeClr val="bg1"/>
                </a:solidFill>
              </a:rPr>
              <a:t>kW)</a:t>
            </a:r>
            <a:endParaRPr lang="zh-HK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143672" y="404664"/>
            <a:ext cx="9048328" cy="378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36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Replacement of Oil </a:t>
            </a:r>
            <a:r>
              <a:rPr lang="en-US" altLang="zh-HK" sz="36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free Chillers</a:t>
            </a:r>
            <a:endParaRPr lang="en-US" altLang="zh-HK" sz="36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16" y="1907848"/>
            <a:ext cx="3796998" cy="28477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4272" y="1920162"/>
            <a:ext cx="3445517" cy="284253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1920162"/>
            <a:ext cx="3975906" cy="283543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9840416" y="5030316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 smtClean="0"/>
              <a:t>Block C</a:t>
            </a:r>
            <a:endParaRPr lang="zh-HK" altLang="en-US" sz="24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847528" y="5048597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 smtClean="0"/>
              <a:t>Block A</a:t>
            </a:r>
            <a:endParaRPr lang="zh-HK" altLang="en-US" sz="24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843972" y="5003378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 smtClean="0"/>
              <a:t>Block B</a:t>
            </a:r>
            <a:endParaRPr lang="zh-HK" altLang="en-US" sz="2400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832304" y="647759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18</a:t>
            </a:fld>
            <a:r>
              <a:rPr lang="zh-HK" altLang="en-US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36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218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071664" y="15528"/>
            <a:ext cx="8856984" cy="1011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Energy Saving of Replacement of Oil free </a:t>
            </a:r>
            <a:r>
              <a:rPr lang="en-US" altLang="zh-HK" sz="28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Chillers at Block B and C</a:t>
            </a:r>
            <a:endParaRPr lang="en-US" altLang="zh-HK" sz="28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484648"/>
              </p:ext>
            </p:extLst>
          </p:nvPr>
        </p:nvGraphicFramePr>
        <p:xfrm>
          <a:off x="119336" y="1027461"/>
          <a:ext cx="10244334" cy="5209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167675" y="1023422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2012 </a:t>
            </a:r>
            <a:r>
              <a:rPr lang="en-US" altLang="zh-HK" dirty="0" smtClean="0"/>
              <a:t>Baseline - 4,997,975 kWh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168008" y="1838484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2017 - 3,721,332 kWh</a:t>
            </a:r>
            <a:endParaRPr lang="zh-HK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190943" y="2653546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2016 – 3,565,734 kWh</a:t>
            </a:r>
            <a:endParaRPr lang="zh-HK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533324" y="3638055"/>
            <a:ext cx="143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2012 Vs 2016</a:t>
            </a:r>
            <a:endParaRPr lang="zh-HK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595548" y="4317263"/>
            <a:ext cx="143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2012 Vs 2017</a:t>
            </a:r>
            <a:endParaRPr lang="zh-HK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10056440" y="3787094"/>
            <a:ext cx="432048" cy="3693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向右箭號 14"/>
          <p:cNvSpPr/>
          <p:nvPr/>
        </p:nvSpPr>
        <p:spPr>
          <a:xfrm>
            <a:off x="10071482" y="4293096"/>
            <a:ext cx="432048" cy="3693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0512995" y="3789040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1,432,000 kWh</a:t>
            </a:r>
            <a:endParaRPr lang="zh-HK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0512995" y="4293096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1,276,000 kWh</a:t>
            </a:r>
            <a:endParaRPr lang="zh-HK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9815737" y="3113019"/>
            <a:ext cx="2376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b="1" u="sng" dirty="0" smtClean="0">
                <a:solidFill>
                  <a:srgbClr val="FF0000"/>
                </a:solidFill>
              </a:rPr>
              <a:t>Energy Saving</a:t>
            </a:r>
          </a:p>
          <a:p>
            <a:pPr algn="ctr"/>
            <a:r>
              <a:rPr lang="en-US" altLang="zh-HK" b="1" u="sng" dirty="0" smtClean="0"/>
              <a:t>(Record by CLP meter)</a:t>
            </a:r>
            <a:endParaRPr lang="zh-HK" altLang="en-US" b="1" u="sng" dirty="0"/>
          </a:p>
        </p:txBody>
      </p:sp>
      <p:sp>
        <p:nvSpPr>
          <p:cNvPr id="8" name="矩形 7"/>
          <p:cNvSpPr/>
          <p:nvPr/>
        </p:nvSpPr>
        <p:spPr>
          <a:xfrm>
            <a:off x="10071482" y="4662428"/>
            <a:ext cx="206727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0527226" y="4708147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2,708,000 kWh</a:t>
            </a:r>
            <a:endParaRPr lang="zh-HK" altLang="en-US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84840" y="649287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19</a:t>
            </a:fld>
            <a:r>
              <a:rPr lang="zh-HK" altLang="en-US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36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817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616280" y="0"/>
            <a:ext cx="3456384" cy="4221088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15680" y="163685"/>
            <a:ext cx="6173044" cy="864096"/>
          </a:xfrm>
        </p:spPr>
        <p:txBody>
          <a:bodyPr>
            <a:normAutofit/>
          </a:bodyPr>
          <a:lstStyle/>
          <a:p>
            <a:r>
              <a:rPr lang="en-US" altLang="zh-HK" sz="49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Introduction</a:t>
            </a:r>
            <a:endParaRPr lang="zh-HK" altLang="en-US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616280" y="649922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>
                <a:solidFill>
                  <a:schemeClr val="tx1"/>
                </a:solidFill>
              </a:rPr>
              <a:pPr/>
              <a:t>2</a:t>
            </a:fld>
            <a:r>
              <a:rPr lang="zh-HK" altLang="en-US" dirty="0" smtClean="0">
                <a:solidFill>
                  <a:schemeClr val="tx1"/>
                </a:solidFill>
              </a:rPr>
              <a:t> </a:t>
            </a:r>
            <a:r>
              <a:rPr lang="en-US" altLang="zh-HK" dirty="0">
                <a:solidFill>
                  <a:schemeClr val="tx1"/>
                </a:solidFill>
              </a:rPr>
              <a:t>of </a:t>
            </a:r>
            <a:r>
              <a:rPr lang="en-US" altLang="zh-HK" dirty="0" smtClean="0">
                <a:solidFill>
                  <a:schemeClr val="tx1"/>
                </a:solidFill>
              </a:rPr>
              <a:t>36</a:t>
            </a:r>
            <a:endParaRPr lang="zh-HK" altLang="en-US" dirty="0">
              <a:solidFill>
                <a:schemeClr val="tx1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646" y="2132856"/>
            <a:ext cx="3663354" cy="288031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41265" y="1318671"/>
            <a:ext cx="5254735" cy="7079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192024" rIns="192024" bIns="192024" numCol="1" spcCol="1270" anchor="b" anchorCtr="0">
            <a:noAutofit/>
          </a:bodyPr>
          <a:lstStyle/>
          <a:p>
            <a:endParaRPr lang="en-US" altLang="zh-HK" sz="2800" dirty="0">
              <a:solidFill>
                <a:schemeClr val="tx1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263352" y="1297943"/>
            <a:ext cx="8265294" cy="47525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lphaUcPeriod"/>
            </a:pPr>
            <a:r>
              <a:rPr lang="en-US" altLang="zh-HK" sz="24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ahoma" pitchFamily="34" charset="0"/>
              </a:rPr>
              <a:t>Hong </a:t>
            </a:r>
            <a:r>
              <a:rPr lang="en-US" altLang="zh-HK" sz="2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ahoma" pitchFamily="34" charset="0"/>
              </a:rPr>
              <a:t>Kong’s </a:t>
            </a:r>
            <a:r>
              <a:rPr lang="en-US" altLang="zh-HK" sz="24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ahoma" pitchFamily="34" charset="0"/>
              </a:rPr>
              <a:t>History- </a:t>
            </a:r>
            <a:r>
              <a:rPr lang="en-US" altLang="zh-HK" sz="2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ahoma" pitchFamily="34" charset="0"/>
              </a:rPr>
              <a:t>Air Conditioning </a:t>
            </a:r>
            <a:r>
              <a:rPr lang="en-US" altLang="zh-HK" sz="24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ahoma" pitchFamily="34" charset="0"/>
              </a:rPr>
              <a:t>System</a:t>
            </a:r>
          </a:p>
          <a:p>
            <a:endParaRPr lang="en-US" altLang="zh-HK" sz="2400" b="1" kern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Tahoma" pitchFamily="34" charset="0"/>
            </a:endParaRPr>
          </a:p>
          <a:p>
            <a:r>
              <a:rPr lang="en-US" altLang="zh-HK" sz="24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ahoma" pitchFamily="34" charset="0"/>
              </a:rPr>
              <a:t>B. Background of </a:t>
            </a:r>
            <a:r>
              <a:rPr lang="en-US" altLang="zh-HK" sz="2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ahoma" pitchFamily="34" charset="0"/>
              </a:rPr>
              <a:t>Hong Kong </a:t>
            </a:r>
            <a:r>
              <a:rPr lang="en-US" altLang="zh-HK" sz="24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ahoma" pitchFamily="34" charset="0"/>
              </a:rPr>
              <a:t>Baptist </a:t>
            </a:r>
            <a:r>
              <a:rPr lang="en-US" altLang="zh-HK" sz="2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ahoma" pitchFamily="34" charset="0"/>
              </a:rPr>
              <a:t>Hospital</a:t>
            </a:r>
          </a:p>
          <a:p>
            <a:endParaRPr lang="en-US" altLang="zh-HK" sz="2400" b="1" kern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Tahoma" pitchFamily="34" charset="0"/>
            </a:endParaRPr>
          </a:p>
          <a:p>
            <a:r>
              <a:rPr lang="en-US" altLang="zh-HK" sz="24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ahoma" pitchFamily="34" charset="0"/>
              </a:rPr>
              <a:t>C. Retro-commissioning Plan</a:t>
            </a:r>
          </a:p>
          <a:p>
            <a:endParaRPr lang="en-US" altLang="zh-HK" sz="2400" kern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Tahoma" pitchFamily="34" charset="0"/>
            </a:endParaRPr>
          </a:p>
          <a:p>
            <a:r>
              <a:rPr lang="en-US" altLang="zh-HK" sz="2000" kern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  <a:cs typeface="Tahoma" pitchFamily="34" charset="0"/>
              </a:rPr>
              <a:t>    1. Replacement of Oil free chillers at Hong </a:t>
            </a:r>
          </a:p>
          <a:p>
            <a:r>
              <a:rPr lang="en-US" altLang="zh-HK" sz="2000" kern="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  <a:cs typeface="Tahoma" pitchFamily="34" charset="0"/>
              </a:rPr>
              <a:t> </a:t>
            </a:r>
            <a:r>
              <a:rPr lang="en-US" altLang="zh-HK" sz="2000" kern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  <a:cs typeface="Tahoma" pitchFamily="34" charset="0"/>
              </a:rPr>
              <a:t>       Kong Baptist Hospital</a:t>
            </a:r>
          </a:p>
          <a:p>
            <a:endParaRPr lang="en-US" altLang="zh-HK" sz="2000" kern="0" dirty="0" smtClean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Arial Black" panose="020B0A04020102020204" pitchFamily="34" charset="0"/>
              <a:cs typeface="Tahoma" pitchFamily="34" charset="0"/>
            </a:endParaRPr>
          </a:p>
          <a:p>
            <a:r>
              <a:rPr lang="en-US" altLang="zh-HK" sz="2000" kern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  <a:cs typeface="Tahoma" pitchFamily="34" charset="0"/>
              </a:rPr>
              <a:t>    2. Combination of Chiller Plant at Block DE</a:t>
            </a:r>
          </a:p>
          <a:p>
            <a:endParaRPr lang="en-US" altLang="zh-HK" sz="2000" kern="0" dirty="0" smtClean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Arial Black" panose="020B0A04020102020204" pitchFamily="34" charset="0"/>
              <a:cs typeface="Tahoma" pitchFamily="34" charset="0"/>
            </a:endParaRPr>
          </a:p>
          <a:p>
            <a:pPr lvl="0"/>
            <a:r>
              <a:rPr lang="en-US" altLang="zh-HK" sz="2000" kern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  <a:cs typeface="Tahoma" pitchFamily="34" charset="0"/>
              </a:rPr>
              <a:t>    3. Interconnection of Chiller Plant at Block AB</a:t>
            </a:r>
            <a:endParaRPr lang="zh-HK" altLang="en-US" sz="2000" kern="0" dirty="0" smtClean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Arial Black" panose="020B0A04020102020204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endParaRPr lang="en-US" altLang="zh-HK" sz="2800" kern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Tahoma" pitchFamily="34" charset="0"/>
            </a:endParaRPr>
          </a:p>
          <a:p>
            <a:endParaRPr lang="en-US" altLang="zh-HK" sz="28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924127"/>
            <a:ext cx="4248472" cy="5231018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688288" y="649287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20</a:t>
            </a:fld>
            <a:r>
              <a:rPr lang="zh-HK" altLang="en-US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36</a:t>
            </a:r>
            <a:endParaRPr lang="zh-HK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149698"/>
              </p:ext>
            </p:extLst>
          </p:nvPr>
        </p:nvGraphicFramePr>
        <p:xfrm>
          <a:off x="4871864" y="939631"/>
          <a:ext cx="6840759" cy="44335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4387"/>
                <a:gridCol w="2514460"/>
                <a:gridCol w="1430843"/>
                <a:gridCol w="1751069"/>
              </a:tblGrid>
              <a:tr h="673789">
                <a:tc>
                  <a:txBody>
                    <a:bodyPr/>
                    <a:lstStyle/>
                    <a:p>
                      <a:pPr algn="l"/>
                      <a:r>
                        <a:rPr lang="en-US" altLang="zh-HK" dirty="0" smtClean="0"/>
                        <a:t>Year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Saving </a:t>
                      </a:r>
                      <a:endParaRPr lang="zh-HK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HK" dirty="0" smtClean="0"/>
                        <a:t>Saving (%)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HK" dirty="0" smtClean="0"/>
                        <a:t>kWh /Usable floor</a:t>
                      </a:r>
                      <a:r>
                        <a:rPr lang="en-US" altLang="zh-HK" baseline="0" dirty="0" smtClean="0"/>
                        <a:t> </a:t>
                      </a:r>
                      <a:r>
                        <a:rPr lang="en-US" altLang="zh-HK" dirty="0" smtClean="0"/>
                        <a:t>Area (m</a:t>
                      </a:r>
                      <a:r>
                        <a:rPr lang="en-US" altLang="zh-HK" baseline="30000" dirty="0" smtClean="0"/>
                        <a:t>2</a:t>
                      </a:r>
                      <a:r>
                        <a:rPr lang="en-US" altLang="zh-HK" dirty="0" smtClean="0"/>
                        <a:t>)</a:t>
                      </a:r>
                      <a:endParaRPr lang="zh-HK" altLang="en-US" dirty="0"/>
                    </a:p>
                  </a:txBody>
                  <a:tcPr/>
                </a:tc>
              </a:tr>
              <a:tr h="658519"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 smtClean="0"/>
                        <a:t>2012</a:t>
                      </a:r>
                      <a:endParaRPr lang="zh-HK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b="1" dirty="0" smtClean="0"/>
                        <a:t>Baseline</a:t>
                      </a:r>
                      <a:endParaRPr lang="zh-HK" alt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 smtClean="0"/>
                        <a:t>Baseline</a:t>
                      </a:r>
                      <a:endParaRPr lang="zh-HK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 smtClean="0"/>
                        <a:t>488</a:t>
                      </a:r>
                      <a:endParaRPr lang="zh-HK" altLang="en-US" b="1" dirty="0"/>
                    </a:p>
                  </a:txBody>
                  <a:tcPr anchor="ctr"/>
                </a:tc>
              </a:tr>
              <a:tr h="5298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2013</a:t>
                      </a:r>
                      <a:endParaRPr lang="zh-HK" altLang="en-US" dirty="0" smtClean="0"/>
                    </a:p>
                  </a:txBody>
                  <a:tcPr anchor="ctr"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altLang="zh-HK" sz="1800" kern="1200" dirty="0" smtClean="0"/>
                        <a:t>Renovation</a:t>
                      </a:r>
                      <a:r>
                        <a:rPr lang="en-US" altLang="zh-HK" sz="1800" kern="1200" baseline="0" dirty="0" smtClean="0"/>
                        <a:t> works for C7 and C8 and 2 nos. of chillers at Block B were completed.</a:t>
                      </a:r>
                      <a:endParaRPr lang="en-US" altLang="zh-H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529831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2014</a:t>
                      </a:r>
                      <a:endParaRPr lang="zh-HK" altLang="en-US" dirty="0"/>
                    </a:p>
                  </a:txBody>
                  <a:tcPr anchor="ctr"/>
                </a:tc>
                <a:tc gridSpan="3" vMerge="1">
                  <a:txBody>
                    <a:bodyPr/>
                    <a:lstStyle/>
                    <a:p>
                      <a:pPr algn="l" fontAlgn="ctr"/>
                      <a:endParaRPr lang="en-US" altLang="zh-H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856467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2015</a:t>
                      </a:r>
                      <a:endParaRPr lang="zh-HK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HK" sz="1800" kern="1200" dirty="0" smtClean="0"/>
                        <a:t>Replacement</a:t>
                      </a:r>
                      <a:r>
                        <a:rPr lang="en-US" altLang="zh-HK" sz="1800" kern="1200" baseline="0" dirty="0" smtClean="0"/>
                        <a:t> of </a:t>
                      </a:r>
                      <a:r>
                        <a:rPr lang="en-US" altLang="zh-HK" sz="1800" kern="1200" dirty="0" smtClean="0"/>
                        <a:t>9 </a:t>
                      </a:r>
                      <a:r>
                        <a:rPr lang="en-US" altLang="zh-HK" sz="1800" kern="1200" baseline="0" dirty="0" smtClean="0"/>
                        <a:t>nos. of </a:t>
                      </a:r>
                      <a:r>
                        <a:rPr lang="en-US" altLang="zh-HK" sz="1800" kern="1200" dirty="0" smtClean="0"/>
                        <a:t> chillers</a:t>
                      </a:r>
                      <a:r>
                        <a:rPr lang="en-US" altLang="zh-HK" sz="1800" kern="1200" baseline="0" dirty="0" smtClean="0"/>
                        <a:t> at Block B and C were completed.</a:t>
                      </a:r>
                      <a:endParaRPr lang="en-US" altLang="zh-H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597587"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 smtClean="0"/>
                        <a:t>2016</a:t>
                      </a:r>
                      <a:endParaRPr lang="zh-HK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b="1" dirty="0" smtClean="0"/>
                        <a:t>1,432,000 kWh</a:t>
                      </a:r>
                      <a:endParaRPr lang="en-US" altLang="zh-HK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28.7 %</a:t>
                      </a:r>
                      <a:endParaRPr lang="zh-HK" alt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349</a:t>
                      </a:r>
                    </a:p>
                  </a:txBody>
                  <a:tcPr marL="9525" marR="9525" marT="9525" marB="0" anchor="ctr"/>
                </a:tc>
              </a:tr>
              <a:tr h="587560"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 smtClean="0"/>
                        <a:t>2017</a:t>
                      </a:r>
                      <a:endParaRPr lang="zh-HK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1,276,000 kWh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25.5 %</a:t>
                      </a:r>
                      <a:endParaRPr lang="zh-HK" altLang="en-US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2935367" y="116632"/>
            <a:ext cx="9289032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Energy Saving for Chiller </a:t>
            </a:r>
            <a:r>
              <a:rPr lang="en-US" altLang="zh-HK" sz="28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Plant at Block BC</a:t>
            </a:r>
            <a:endParaRPr lang="en-US" altLang="zh-HK" sz="28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960096" y="0"/>
            <a:ext cx="4104456" cy="602128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>
            <a:off x="7320136" y="20728"/>
            <a:ext cx="3456384" cy="32403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矩形 11"/>
          <p:cNvSpPr/>
          <p:nvPr/>
        </p:nvSpPr>
        <p:spPr>
          <a:xfrm>
            <a:off x="7104112" y="5492678"/>
            <a:ext cx="3672408" cy="24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7104112" y="4248956"/>
            <a:ext cx="3960440" cy="148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28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2. Combination </a:t>
            </a:r>
            <a:r>
              <a:rPr lang="en-US" altLang="zh-HK" sz="28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of Chiller Plant at Block DE</a:t>
            </a:r>
            <a:r>
              <a:rPr lang="zh-HK" altLang="en-US" sz="16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zh-HK" altLang="en-US" sz="16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zh-HK" altLang="en-US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09383" y="6538561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21</a:t>
            </a:fld>
            <a:r>
              <a:rPr lang="zh-HK" altLang="en-US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36</a:t>
            </a:r>
            <a:endParaRPr lang="zh-HK" altLang="en-US" dirty="0"/>
          </a:p>
        </p:txBody>
      </p:sp>
      <p:pic>
        <p:nvPicPr>
          <p:cNvPr id="9" name="Picture 13" descr="C:\Users\11961\Desktop\green-build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00" l="0" r="95778">
                        <a14:foregroundMark x1="22444" y1="69778" x2="22444" y2="69778"/>
                        <a14:foregroundMark x1="17111" y1="74444" x2="17111" y2="74444"/>
                        <a14:foregroundMark x1="21556" y1="79111" x2="21556" y2="79111"/>
                        <a14:foregroundMark x1="20667" y1="74222" x2="20667" y2="74222"/>
                        <a14:foregroundMark x1="20889" y1="84444" x2="20889" y2="84444"/>
                        <a14:foregroundMark x1="16889" y1="85778" x2="16889" y2="8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4" y="161892"/>
            <a:ext cx="6696108" cy="66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1318671"/>
            <a:ext cx="3544018" cy="27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98691" y="6596882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22</a:t>
            </a:fld>
            <a:r>
              <a:rPr lang="zh-HK" altLang="en-US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36</a:t>
            </a:r>
            <a:endParaRPr lang="zh-HK" altLang="en-US" dirty="0"/>
          </a:p>
        </p:txBody>
      </p:sp>
      <p:grpSp>
        <p:nvGrpSpPr>
          <p:cNvPr id="41" name="群組 40"/>
          <p:cNvGrpSpPr/>
          <p:nvPr/>
        </p:nvGrpSpPr>
        <p:grpSpPr>
          <a:xfrm>
            <a:off x="1775520" y="1130813"/>
            <a:ext cx="8511285" cy="4672889"/>
            <a:chOff x="1127381" y="1124744"/>
            <a:chExt cx="6624803" cy="4388756"/>
          </a:xfrm>
        </p:grpSpPr>
        <p:sp>
          <p:nvSpPr>
            <p:cNvPr id="42" name="文字方塊 41"/>
            <p:cNvSpPr txBox="1"/>
            <p:nvPr/>
          </p:nvSpPr>
          <p:spPr>
            <a:xfrm rot="16200000">
              <a:off x="85237" y="2760664"/>
              <a:ext cx="2453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b="1" dirty="0" smtClean="0"/>
                <a:t>Electricity Consumption</a:t>
              </a:r>
              <a:endParaRPr lang="zh-HK" altLang="en-US" b="1" dirty="0"/>
            </a:p>
          </p:txBody>
        </p:sp>
        <p:grpSp>
          <p:nvGrpSpPr>
            <p:cNvPr id="43" name="群組 42"/>
            <p:cNvGrpSpPr/>
            <p:nvPr/>
          </p:nvGrpSpPr>
          <p:grpSpPr>
            <a:xfrm>
              <a:off x="1559496" y="1124744"/>
              <a:ext cx="6192688" cy="4388756"/>
              <a:chOff x="1559496" y="1124744"/>
              <a:chExt cx="6192688" cy="4388756"/>
            </a:xfrm>
          </p:grpSpPr>
          <p:cxnSp>
            <p:nvCxnSpPr>
              <p:cNvPr id="44" name="直線單箭頭接點 43"/>
              <p:cNvCxnSpPr/>
              <p:nvPr/>
            </p:nvCxnSpPr>
            <p:spPr>
              <a:xfrm flipV="1">
                <a:off x="1559496" y="1124744"/>
                <a:ext cx="0" cy="396044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5" name="直線單箭頭接點 44"/>
              <p:cNvCxnSpPr/>
              <p:nvPr/>
            </p:nvCxnSpPr>
            <p:spPr>
              <a:xfrm>
                <a:off x="1559496" y="5085184"/>
                <a:ext cx="6192688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6" name="文字方塊 45"/>
              <p:cNvSpPr txBox="1"/>
              <p:nvPr/>
            </p:nvSpPr>
            <p:spPr>
              <a:xfrm>
                <a:off x="4597067" y="5144168"/>
                <a:ext cx="834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b="1" dirty="0" smtClean="0"/>
                  <a:t>Month</a:t>
                </a:r>
                <a:endParaRPr lang="zh-HK" altLang="en-US" b="1" dirty="0"/>
              </a:p>
            </p:txBody>
          </p:sp>
        </p:grpSp>
      </p:grpSp>
      <p:sp>
        <p:nvSpPr>
          <p:cNvPr id="47" name="文字方塊 46"/>
          <p:cNvSpPr txBox="1"/>
          <p:nvPr/>
        </p:nvSpPr>
        <p:spPr>
          <a:xfrm>
            <a:off x="3945516" y="1882347"/>
            <a:ext cx="634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dk1"/>
                </a:solidFill>
              </a:rPr>
              <a:t>Separate Two Chiller </a:t>
            </a:r>
            <a:r>
              <a:rPr lang="en-US" altLang="zh-HK" b="1" dirty="0" smtClean="0">
                <a:solidFill>
                  <a:schemeClr val="dk1"/>
                </a:solidFill>
              </a:rPr>
              <a:t>Plant for Block D and Block E</a:t>
            </a:r>
            <a:endParaRPr lang="zh-HK" altLang="en-US" b="1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737604" y="3664719"/>
            <a:ext cx="396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/>
              <a:t>Combination of One Chiller Plant </a:t>
            </a:r>
            <a:r>
              <a:rPr lang="en-US" altLang="zh-HK" b="1" dirty="0">
                <a:solidFill>
                  <a:schemeClr val="dk1"/>
                </a:solidFill>
              </a:rPr>
              <a:t>for Block D and Block E</a:t>
            </a:r>
            <a:endParaRPr lang="zh-HK" altLang="en-US" b="1" dirty="0"/>
          </a:p>
        </p:txBody>
      </p:sp>
      <p:sp>
        <p:nvSpPr>
          <p:cNvPr id="49" name="手繪多邊形 48"/>
          <p:cNvSpPr/>
          <p:nvPr/>
        </p:nvSpPr>
        <p:spPr>
          <a:xfrm>
            <a:off x="2608241" y="2350429"/>
            <a:ext cx="7428529" cy="1745422"/>
          </a:xfrm>
          <a:custGeom>
            <a:avLst/>
            <a:gdLst>
              <a:gd name="connsiteX0" fmla="*/ 0 w 5646057"/>
              <a:gd name="connsiteY0" fmla="*/ 1511309 h 1511309"/>
              <a:gd name="connsiteX1" fmla="*/ 3251200 w 5646057"/>
              <a:gd name="connsiteY1" fmla="*/ 1823 h 1511309"/>
              <a:gd name="connsiteX2" fmla="*/ 5646057 w 5646057"/>
              <a:gd name="connsiteY2" fmla="*/ 1206509 h 151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6057" h="1511309">
                <a:moveTo>
                  <a:pt x="0" y="1511309"/>
                </a:moveTo>
                <a:cubicBezTo>
                  <a:pt x="1155095" y="781966"/>
                  <a:pt x="2310191" y="52623"/>
                  <a:pt x="3251200" y="1823"/>
                </a:cubicBezTo>
                <a:cubicBezTo>
                  <a:pt x="4192209" y="-48977"/>
                  <a:pt x="5215467" y="976699"/>
                  <a:pt x="5646057" y="1206509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0" name="手繪多邊形 49"/>
          <p:cNvSpPr/>
          <p:nvPr/>
        </p:nvSpPr>
        <p:spPr>
          <a:xfrm>
            <a:off x="2804033" y="3000633"/>
            <a:ext cx="7017314" cy="1595489"/>
          </a:xfrm>
          <a:custGeom>
            <a:avLst/>
            <a:gdLst>
              <a:gd name="connsiteX0" fmla="*/ 0 w 5718628"/>
              <a:gd name="connsiteY0" fmla="*/ 712613 h 712613"/>
              <a:gd name="connsiteX1" fmla="*/ 2931885 w 5718628"/>
              <a:gd name="connsiteY1" fmla="*/ 1413 h 712613"/>
              <a:gd name="connsiteX2" fmla="*/ 5718628 w 5718628"/>
              <a:gd name="connsiteY2" fmla="*/ 523927 h 7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8628" h="712613">
                <a:moveTo>
                  <a:pt x="0" y="712613"/>
                </a:moveTo>
                <a:cubicBezTo>
                  <a:pt x="989390" y="372737"/>
                  <a:pt x="1978780" y="32861"/>
                  <a:pt x="2931885" y="1413"/>
                </a:cubicBezTo>
                <a:cubicBezTo>
                  <a:pt x="3884990" y="-30035"/>
                  <a:pt x="5626704" y="473127"/>
                  <a:pt x="5718628" y="523927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3287688" y="1130813"/>
            <a:ext cx="8904312" cy="912072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HK" sz="40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Electricity Saving </a:t>
            </a:r>
            <a:r>
              <a:rPr lang="en-US" altLang="zh-HK" sz="4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of Combination </a:t>
            </a:r>
            <a:r>
              <a:rPr lang="en-US" altLang="zh-HK" sz="40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of Chiller Plant at Block DE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354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51684" y="1106681"/>
            <a:ext cx="8426152" cy="832272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HK" sz="4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Combination </a:t>
            </a:r>
            <a:r>
              <a:rPr lang="en-US" altLang="zh-HK" sz="40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of Chiller Plant at Block DE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68892" y="649287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23</a:t>
            </a:fld>
            <a:r>
              <a:rPr lang="zh-HK" altLang="en-US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36</a:t>
            </a:r>
            <a:endParaRPr lang="zh-HK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1344" y="1700808"/>
            <a:ext cx="2430270" cy="3272184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矩形 6"/>
          <p:cNvSpPr/>
          <p:nvPr/>
        </p:nvSpPr>
        <p:spPr>
          <a:xfrm>
            <a:off x="2621614" y="1668984"/>
            <a:ext cx="2537066" cy="32721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8" name="向右箭號 7"/>
          <p:cNvSpPr/>
          <p:nvPr/>
        </p:nvSpPr>
        <p:spPr>
          <a:xfrm>
            <a:off x="5374904" y="2812752"/>
            <a:ext cx="1491561" cy="1321939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>
            <a:off x="911424" y="2204864"/>
            <a:ext cx="936104" cy="432048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Title 1"/>
          <p:cNvSpPr txBox="1">
            <a:spLocks noChangeArrowheads="1"/>
          </p:cNvSpPr>
          <p:nvPr/>
        </p:nvSpPr>
        <p:spPr bwMode="auto">
          <a:xfrm>
            <a:off x="836624" y="1173536"/>
            <a:ext cx="1154920" cy="5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>
                <a:solidFill>
                  <a:srgbClr val="3299BB"/>
                </a:solidFill>
                <a:latin typeface="Lucida Sans Unicode" pitchFamily="34" charset="0"/>
              </a:rPr>
              <a:t>Block D</a:t>
            </a:r>
          </a:p>
        </p:txBody>
      </p:sp>
      <p:sp>
        <p:nvSpPr>
          <p:cNvPr id="15" name="Title 1"/>
          <p:cNvSpPr txBox="1">
            <a:spLocks noChangeArrowheads="1"/>
          </p:cNvSpPr>
          <p:nvPr/>
        </p:nvSpPr>
        <p:spPr bwMode="auto">
          <a:xfrm>
            <a:off x="3286292" y="1190779"/>
            <a:ext cx="1154920" cy="5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>
                <a:solidFill>
                  <a:srgbClr val="3299BB"/>
                </a:solidFill>
                <a:latin typeface="Lucida Sans Unicode" pitchFamily="34" charset="0"/>
              </a:rPr>
              <a:t>Block </a:t>
            </a:r>
            <a:r>
              <a:rPr kumimoji="0" lang="en-US" altLang="zh-HK" sz="2000" b="1" dirty="0" smtClean="0">
                <a:solidFill>
                  <a:srgbClr val="3299BB"/>
                </a:solidFill>
                <a:latin typeface="Lucida Sans Unicode" pitchFamily="34" charset="0"/>
              </a:rPr>
              <a:t>E</a:t>
            </a:r>
            <a:endParaRPr kumimoji="0" lang="en-US" altLang="zh-HK" sz="2000" b="1" dirty="0">
              <a:solidFill>
                <a:srgbClr val="3299BB"/>
              </a:solidFill>
              <a:latin typeface="Lucida Sans Unicode" pitchFamily="34" charset="0"/>
            </a:endParaRPr>
          </a:p>
        </p:txBody>
      </p:sp>
      <p:sp>
        <p:nvSpPr>
          <p:cNvPr id="16" name="Title 1"/>
          <p:cNvSpPr txBox="1">
            <a:spLocks noChangeArrowheads="1"/>
          </p:cNvSpPr>
          <p:nvPr/>
        </p:nvSpPr>
        <p:spPr bwMode="auto">
          <a:xfrm>
            <a:off x="7822796" y="1182170"/>
            <a:ext cx="1154920" cy="5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>
                <a:solidFill>
                  <a:srgbClr val="3299BB"/>
                </a:solidFill>
                <a:latin typeface="Lucida Sans Unicode" pitchFamily="34" charset="0"/>
              </a:rPr>
              <a:t>Block D</a:t>
            </a:r>
          </a:p>
        </p:txBody>
      </p:sp>
      <p:sp>
        <p:nvSpPr>
          <p:cNvPr id="17" name="Title 1"/>
          <p:cNvSpPr txBox="1">
            <a:spLocks noChangeArrowheads="1"/>
          </p:cNvSpPr>
          <p:nvPr/>
        </p:nvSpPr>
        <p:spPr bwMode="auto">
          <a:xfrm>
            <a:off x="10272464" y="1199413"/>
            <a:ext cx="1154920" cy="5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>
                <a:solidFill>
                  <a:srgbClr val="3299BB"/>
                </a:solidFill>
                <a:latin typeface="Lucida Sans Unicode" pitchFamily="34" charset="0"/>
              </a:rPr>
              <a:t>Block </a:t>
            </a:r>
            <a:r>
              <a:rPr kumimoji="0" lang="en-US" altLang="zh-HK" sz="2000" b="1" dirty="0" smtClean="0">
                <a:solidFill>
                  <a:srgbClr val="3299BB"/>
                </a:solidFill>
                <a:latin typeface="Lucida Sans Unicode" pitchFamily="34" charset="0"/>
              </a:rPr>
              <a:t>E</a:t>
            </a:r>
            <a:endParaRPr kumimoji="0" lang="en-US" altLang="zh-HK" sz="2000" b="1" dirty="0">
              <a:solidFill>
                <a:srgbClr val="3299BB"/>
              </a:solidFill>
              <a:latin typeface="Lucida Sans Unicode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32104" y="1660624"/>
            <a:ext cx="2430270" cy="3272184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/>
        </p:nvSpPr>
        <p:spPr>
          <a:xfrm>
            <a:off x="9462374" y="1628800"/>
            <a:ext cx="2537066" cy="3272184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0145948" y="1787440"/>
            <a:ext cx="1224136" cy="576064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矩形 20"/>
          <p:cNvSpPr/>
          <p:nvPr/>
        </p:nvSpPr>
        <p:spPr>
          <a:xfrm>
            <a:off x="10156894" y="2599702"/>
            <a:ext cx="1224136" cy="576064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矩形 21"/>
          <p:cNvSpPr/>
          <p:nvPr/>
        </p:nvSpPr>
        <p:spPr>
          <a:xfrm>
            <a:off x="10156894" y="3368399"/>
            <a:ext cx="1224136" cy="576064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Title 1"/>
          <p:cNvSpPr txBox="1">
            <a:spLocks noChangeArrowheads="1"/>
          </p:cNvSpPr>
          <p:nvPr/>
        </p:nvSpPr>
        <p:spPr bwMode="auto">
          <a:xfrm>
            <a:off x="2884258" y="3083411"/>
            <a:ext cx="2135241" cy="6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Redevelopment</a:t>
            </a:r>
            <a:endParaRPr kumimoji="0" lang="en-US" altLang="zh-HK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11424" y="2844576"/>
            <a:ext cx="936104" cy="432048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矩形 24"/>
          <p:cNvSpPr/>
          <p:nvPr/>
        </p:nvSpPr>
        <p:spPr>
          <a:xfrm>
            <a:off x="911424" y="3488777"/>
            <a:ext cx="936104" cy="432048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/>
        </p:nvSpPr>
        <p:spPr>
          <a:xfrm>
            <a:off x="10156894" y="4134691"/>
            <a:ext cx="1224136" cy="576064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Title 1"/>
          <p:cNvSpPr txBox="1">
            <a:spLocks noChangeArrowheads="1"/>
          </p:cNvSpPr>
          <p:nvPr/>
        </p:nvSpPr>
        <p:spPr bwMode="auto">
          <a:xfrm>
            <a:off x="973604" y="2132856"/>
            <a:ext cx="2135241" cy="6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28" name="Title 1"/>
          <p:cNvSpPr txBox="1">
            <a:spLocks noChangeArrowheads="1"/>
          </p:cNvSpPr>
          <p:nvPr/>
        </p:nvSpPr>
        <p:spPr bwMode="auto">
          <a:xfrm>
            <a:off x="961422" y="2749104"/>
            <a:ext cx="2135241" cy="6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29" name="Title 1"/>
          <p:cNvSpPr txBox="1">
            <a:spLocks noChangeArrowheads="1"/>
          </p:cNvSpPr>
          <p:nvPr/>
        </p:nvSpPr>
        <p:spPr bwMode="auto">
          <a:xfrm>
            <a:off x="1008431" y="3337399"/>
            <a:ext cx="2135241" cy="6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30" name="Title 1"/>
          <p:cNvSpPr txBox="1">
            <a:spLocks noChangeArrowheads="1"/>
          </p:cNvSpPr>
          <p:nvPr/>
        </p:nvSpPr>
        <p:spPr bwMode="auto">
          <a:xfrm>
            <a:off x="10272464" y="1723561"/>
            <a:ext cx="2135241" cy="6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31" name="Title 1"/>
          <p:cNvSpPr txBox="1">
            <a:spLocks noChangeArrowheads="1"/>
          </p:cNvSpPr>
          <p:nvPr/>
        </p:nvSpPr>
        <p:spPr bwMode="auto">
          <a:xfrm>
            <a:off x="10297463" y="2587657"/>
            <a:ext cx="2135241" cy="6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32" name="Title 1"/>
          <p:cNvSpPr txBox="1">
            <a:spLocks noChangeArrowheads="1"/>
          </p:cNvSpPr>
          <p:nvPr/>
        </p:nvSpPr>
        <p:spPr bwMode="auto">
          <a:xfrm>
            <a:off x="10344472" y="3307737"/>
            <a:ext cx="2135241" cy="6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33" name="Title 1"/>
          <p:cNvSpPr txBox="1">
            <a:spLocks noChangeArrowheads="1"/>
          </p:cNvSpPr>
          <p:nvPr/>
        </p:nvSpPr>
        <p:spPr bwMode="auto">
          <a:xfrm>
            <a:off x="10344472" y="4099825"/>
            <a:ext cx="2135241" cy="6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536160" y="2075429"/>
            <a:ext cx="1492950" cy="1845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Title 1"/>
          <p:cNvSpPr txBox="1">
            <a:spLocks noChangeArrowheads="1"/>
          </p:cNvSpPr>
          <p:nvPr/>
        </p:nvSpPr>
        <p:spPr bwMode="auto">
          <a:xfrm>
            <a:off x="7562541" y="2763030"/>
            <a:ext cx="1734194" cy="97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Future</a:t>
            </a:r>
          </a:p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Expansion </a:t>
            </a:r>
          </a:p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 </a:t>
            </a:r>
          </a:p>
          <a:p>
            <a:pPr eaLnBrk="1" hangingPunct="1"/>
            <a:endParaRPr kumimoji="0" lang="en-US" altLang="zh-HK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91344" y="4972991"/>
            <a:ext cx="4967336" cy="950555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矩形 36"/>
          <p:cNvSpPr/>
          <p:nvPr/>
        </p:nvSpPr>
        <p:spPr>
          <a:xfrm>
            <a:off x="7032104" y="4967480"/>
            <a:ext cx="4967336" cy="956065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Title 1"/>
          <p:cNvSpPr txBox="1">
            <a:spLocks noChangeArrowheads="1"/>
          </p:cNvSpPr>
          <p:nvPr/>
        </p:nvSpPr>
        <p:spPr bwMode="auto">
          <a:xfrm>
            <a:off x="5627478" y="3255416"/>
            <a:ext cx="1442104" cy="46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2015</a:t>
            </a:r>
            <a:endParaRPr kumimoji="0" lang="en-US" altLang="zh-HK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39" name="Title 1"/>
          <p:cNvSpPr txBox="1">
            <a:spLocks noChangeArrowheads="1"/>
          </p:cNvSpPr>
          <p:nvPr/>
        </p:nvSpPr>
        <p:spPr bwMode="auto">
          <a:xfrm>
            <a:off x="191344" y="5180656"/>
            <a:ext cx="4239596" cy="3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3 Nos. 600kW Screw Chillers </a:t>
            </a:r>
            <a:endParaRPr kumimoji="0" lang="en-US" altLang="zh-HK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40" name="Title 1"/>
          <p:cNvSpPr txBox="1">
            <a:spLocks noChangeArrowheads="1"/>
          </p:cNvSpPr>
          <p:nvPr/>
        </p:nvSpPr>
        <p:spPr bwMode="auto">
          <a:xfrm>
            <a:off x="7120802" y="5298371"/>
            <a:ext cx="4351866" cy="34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4 Nos</a:t>
            </a:r>
            <a:r>
              <a:rPr kumimoji="0" lang="en-US" altLang="zh-HK" sz="2000" b="1" dirty="0">
                <a:solidFill>
                  <a:schemeClr val="bg1"/>
                </a:solidFill>
                <a:latin typeface="Lucida Sans Unicode" pitchFamily="34" charset="0"/>
              </a:rPr>
              <a:t>.</a:t>
            </a:r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1100kW Oil Free Chillers </a:t>
            </a:r>
            <a:endParaRPr kumimoji="0" lang="en-US" altLang="zh-HK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圖表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519826"/>
              </p:ext>
            </p:extLst>
          </p:nvPr>
        </p:nvGraphicFramePr>
        <p:xfrm>
          <a:off x="-2918" y="1082316"/>
          <a:ext cx="9717246" cy="512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2828" y="332656"/>
            <a:ext cx="8697788" cy="864096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HK" sz="40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Electricity Saving of Combination of Chiller Plant at Block </a:t>
            </a:r>
            <a:r>
              <a:rPr lang="en-US" altLang="zh-HK" sz="4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D</a:t>
            </a:r>
            <a:endParaRPr lang="zh-HK" alt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>
          <a:xfrm>
            <a:off x="8598628" y="649287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24</a:t>
            </a:fld>
            <a:r>
              <a:rPr lang="zh-HK" altLang="en-US" dirty="0" smtClean="0"/>
              <a:t> </a:t>
            </a:r>
            <a:r>
              <a:rPr lang="en-US" altLang="zh-HK" dirty="0" smtClean="0"/>
              <a:t>of 36</a:t>
            </a:r>
            <a:endParaRPr lang="zh-HK" altLang="en-US" dirty="0"/>
          </a:p>
        </p:txBody>
      </p:sp>
      <p:sp>
        <p:nvSpPr>
          <p:cNvPr id="8" name="文字方塊 7"/>
          <p:cNvSpPr txBox="1"/>
          <p:nvPr/>
        </p:nvSpPr>
        <p:spPr>
          <a:xfrm rot="16200000">
            <a:off x="144597" y="314648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smtClean="0"/>
              <a:t>kWh</a:t>
            </a:r>
            <a:endParaRPr lang="zh-HK" altLang="en-US" sz="1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9837261" y="3511702"/>
            <a:ext cx="2376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b="1" u="sng" dirty="0" smtClean="0">
                <a:solidFill>
                  <a:srgbClr val="FF0000"/>
                </a:solidFill>
              </a:rPr>
              <a:t>Energy Saving</a:t>
            </a:r>
          </a:p>
          <a:p>
            <a:pPr algn="ctr"/>
            <a:r>
              <a:rPr lang="en-US" altLang="zh-HK" b="1" u="sng" dirty="0" smtClean="0"/>
              <a:t>(Record by CLP meter)</a:t>
            </a:r>
            <a:endParaRPr lang="zh-HK" altLang="en-US" b="1" u="sng" dirty="0"/>
          </a:p>
        </p:txBody>
      </p:sp>
      <p:sp>
        <p:nvSpPr>
          <p:cNvPr id="15" name="矩形 14"/>
          <p:cNvSpPr/>
          <p:nvPr/>
        </p:nvSpPr>
        <p:spPr>
          <a:xfrm>
            <a:off x="9970228" y="4190912"/>
            <a:ext cx="206727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0392777" y="4236631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2,249,000 kWh</a:t>
            </a:r>
            <a:endParaRPr lang="zh-HK" altLang="en-US" b="1" dirty="0"/>
          </a:p>
        </p:txBody>
      </p:sp>
      <p:sp>
        <p:nvSpPr>
          <p:cNvPr id="17" name="向右箭號 16"/>
          <p:cNvSpPr/>
          <p:nvPr/>
        </p:nvSpPr>
        <p:spPr>
          <a:xfrm>
            <a:off x="9970228" y="4236631"/>
            <a:ext cx="432048" cy="3693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766134" y="2379836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2013 Baseline</a:t>
            </a:r>
            <a:endParaRPr lang="zh-HK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184518" y="34603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2017</a:t>
            </a:r>
            <a:endParaRPr lang="zh-HK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9184518" y="4698016"/>
            <a:ext cx="143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2013 Vs 2017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293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2828" y="332656"/>
            <a:ext cx="8985820" cy="832272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HK" sz="4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Electricity Saving </a:t>
            </a:r>
            <a:r>
              <a:rPr lang="en-US" altLang="zh-HK" sz="40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of Combination of Chiller Plant at Block </a:t>
            </a:r>
            <a:r>
              <a:rPr lang="en-US" altLang="zh-HK" sz="4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DE</a:t>
            </a:r>
            <a:endParaRPr lang="zh-HK" alt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832304" y="649287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25</a:t>
            </a:fld>
            <a:r>
              <a:rPr lang="zh-HK" altLang="en-US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36</a:t>
            </a:r>
            <a:endParaRPr lang="zh-HK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794170"/>
              </p:ext>
            </p:extLst>
          </p:nvPr>
        </p:nvGraphicFramePr>
        <p:xfrm>
          <a:off x="407368" y="1200233"/>
          <a:ext cx="11665296" cy="489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187"/>
                <a:gridCol w="1622157"/>
                <a:gridCol w="1080120"/>
                <a:gridCol w="1728192"/>
                <a:gridCol w="1152128"/>
                <a:gridCol w="4608512"/>
              </a:tblGrid>
              <a:tr h="413358">
                <a:tc rowSpan="2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HK" dirty="0" smtClean="0"/>
                        <a:t>Configuration</a:t>
                      </a:r>
                      <a:endParaRPr lang="zh-HK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Total Cooling Capacity</a:t>
                      </a:r>
                      <a:endParaRPr lang="zh-HK" altLang="en-US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HK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Energy Saving for Combination of Chiller Plant at Block DE</a:t>
                      </a:r>
                      <a:endParaRPr lang="zh-HK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097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(kWh)</a:t>
                      </a:r>
                      <a:endParaRPr lang="zh-HK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(kWh)</a:t>
                      </a:r>
                      <a:endParaRPr lang="zh-HK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  <a:r>
                        <a:rPr lang="en-US" altLang="zh-HK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Consumption for Chiller Plant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(kWh)</a:t>
                      </a:r>
                      <a:endParaRPr lang="zh-HK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9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dirty="0" smtClean="0"/>
                        <a:t>Chiller Plant at Block D</a:t>
                      </a:r>
                      <a:endParaRPr lang="zh-HK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Nos. 600kW Screw Chillers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1800kW</a:t>
                      </a:r>
                      <a:endParaRPr lang="zh-HK" alt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5,796,835</a:t>
                      </a:r>
                      <a:endParaRPr lang="en-US" altLang="zh-HK" sz="18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3,547,403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b="0" u="none" dirty="0" smtClean="0">
                          <a:solidFill>
                            <a:schemeClr val="dk1"/>
                          </a:solidFill>
                        </a:rPr>
                        <a:t>2,249,432 by CLP Meter Record</a:t>
                      </a:r>
                      <a:endParaRPr lang="zh-HK" alt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70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dirty="0" smtClean="0"/>
                        <a:t>Chiller Plant at Block E</a:t>
                      </a:r>
                      <a:endParaRPr lang="zh-HK" altLang="en-US" sz="1800" dirty="0" smtClean="0"/>
                    </a:p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Nos. 1100kW Oil free Chillers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0" dirty="0" smtClean="0"/>
                        <a:t>4400kW</a:t>
                      </a:r>
                      <a:endParaRPr lang="zh-HK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6,794,764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mtClean="0"/>
                        <a:t>Assumption </a:t>
                      </a:r>
                      <a:r>
                        <a:rPr lang="en-US" altLang="zh-HK" sz="1800" b="0" u="non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Calculation</a:t>
                      </a:r>
                      <a:r>
                        <a:rPr lang="en-US" altLang="zh-HK" smtClean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mtClean="0"/>
                        <a:t>4 </a:t>
                      </a:r>
                      <a:r>
                        <a:rPr lang="en-US" altLang="zh-HK" dirty="0" smtClean="0"/>
                        <a:t>Nos. X 800 kW Screw type chillers for Block </a:t>
                      </a:r>
                      <a:r>
                        <a:rPr lang="en-US" altLang="zh-HK" smtClean="0"/>
                        <a:t>E =</a:t>
                      </a:r>
                      <a:r>
                        <a:rPr lang="en-US" altLang="zh-HK" sz="1800" b="0" u="non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HK" sz="1800" b="0" u="non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2,181,362</a:t>
                      </a:r>
                      <a:endParaRPr lang="en-US" altLang="zh-HK" sz="18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75348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HK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HK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HK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Separate Two Chiller</a:t>
                      </a:r>
                      <a:r>
                        <a:rPr lang="en-US" altLang="zh-HK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Plant for Block 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altLang="zh-HK" b="0" u="none" dirty="0" smtClean="0">
                          <a:solidFill>
                            <a:schemeClr val="dk1"/>
                          </a:solidFill>
                        </a:rPr>
                        <a:t>2,249,432+</a:t>
                      </a:r>
                      <a:r>
                        <a:rPr lang="en-US" altLang="zh-HK" sz="18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2,181,362 = 4,430,794</a:t>
                      </a:r>
                      <a:endParaRPr lang="zh-HK" altLang="en-US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HK" sz="18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Actual Chillers Block DE at </a:t>
                      </a:r>
                      <a:r>
                        <a:rPr lang="en-US" altLang="zh-HK" b="0" u="none" dirty="0" smtClean="0">
                          <a:solidFill>
                            <a:schemeClr val="dk1"/>
                          </a:solidFill>
                        </a:rPr>
                        <a:t>by BMS Record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b="0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HK" sz="18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3,397,382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Saving</a:t>
                      </a:r>
                      <a:r>
                        <a:rPr lang="en-US" altLang="zh-HK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HK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altLang="zh-HK" sz="18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4,430,794 </a:t>
                      </a:r>
                      <a:r>
                        <a:rPr lang="en-US" altLang="zh-HK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zh-HK" sz="18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3,397,382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= 1,033,422kWh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7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960096" y="0"/>
            <a:ext cx="4104456" cy="602128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>
            <a:off x="7320136" y="20728"/>
            <a:ext cx="3456384" cy="32403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矩形 11"/>
          <p:cNvSpPr/>
          <p:nvPr/>
        </p:nvSpPr>
        <p:spPr>
          <a:xfrm>
            <a:off x="7104112" y="5492678"/>
            <a:ext cx="3672408" cy="24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7104112" y="4248956"/>
            <a:ext cx="3960440" cy="148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HK" sz="28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3. Interconnection </a:t>
            </a:r>
            <a:r>
              <a:rPr lang="en-US" altLang="zh-HK" sz="28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of Chiller Plant at Block AB</a:t>
            </a:r>
            <a:endParaRPr lang="zh-HK" altLang="en-US" sz="28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  <a:p>
            <a:r>
              <a:rPr lang="zh-HK" altLang="en-US" sz="1600" b="1" dirty="0" smtClean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zh-HK" altLang="en-US" sz="1600" b="1" dirty="0" smtClean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zh-HK" altLang="en-US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09383" y="6512816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26</a:t>
            </a:fld>
            <a:r>
              <a:rPr lang="zh-HK" altLang="en-US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36</a:t>
            </a:r>
            <a:endParaRPr lang="zh-HK" altLang="en-US" dirty="0"/>
          </a:p>
        </p:txBody>
      </p:sp>
      <p:pic>
        <p:nvPicPr>
          <p:cNvPr id="9" name="Picture 13" descr="C:\Users\11961\Desktop\green-build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00" l="0" r="95778">
                        <a14:foregroundMark x1="22444" y1="69778" x2="22444" y2="69778"/>
                        <a14:foregroundMark x1="17111" y1="74444" x2="17111" y2="74444"/>
                        <a14:foregroundMark x1="21556" y1="79111" x2="21556" y2="79111"/>
                        <a14:foregroundMark x1="20667" y1="74222" x2="20667" y2="74222"/>
                        <a14:foregroundMark x1="20889" y1="84444" x2="20889" y2="84444"/>
                        <a14:foregroundMark x1="16889" y1="85778" x2="16889" y2="8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4" y="161892"/>
            <a:ext cx="6696108" cy="66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1318671"/>
            <a:ext cx="3544018" cy="27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23988" y="649287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27</a:t>
            </a:fld>
            <a:r>
              <a:rPr lang="zh-HK" altLang="en-US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36</a:t>
            </a:r>
            <a:endParaRPr lang="zh-HK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74508" y="-2979712"/>
            <a:ext cx="9721080" cy="9001000"/>
            <a:chOff x="-14096" y="-2714460"/>
            <a:chExt cx="7766353" cy="8286486"/>
          </a:xfrm>
        </p:grpSpPr>
        <p:grpSp>
          <p:nvGrpSpPr>
            <p:cNvPr id="6" name="群組 5"/>
            <p:cNvGrpSpPr/>
            <p:nvPr/>
          </p:nvGrpSpPr>
          <p:grpSpPr>
            <a:xfrm>
              <a:off x="1127448" y="1196752"/>
              <a:ext cx="6624809" cy="4375274"/>
              <a:chOff x="1127375" y="1124744"/>
              <a:chExt cx="6624809" cy="4375274"/>
            </a:xfrm>
          </p:grpSpPr>
          <p:sp>
            <p:nvSpPr>
              <p:cNvPr id="9" name="文字方塊 8"/>
              <p:cNvSpPr txBox="1"/>
              <p:nvPr/>
            </p:nvSpPr>
            <p:spPr>
              <a:xfrm rot="16200000">
                <a:off x="246108" y="2760664"/>
                <a:ext cx="2131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 smtClean="0"/>
                  <a:t>Total Power Demand</a:t>
                </a:r>
                <a:endParaRPr lang="zh-HK" altLang="en-US" dirty="0"/>
              </a:p>
            </p:txBody>
          </p:sp>
          <p:grpSp>
            <p:nvGrpSpPr>
              <p:cNvPr id="10" name="群組 9"/>
              <p:cNvGrpSpPr/>
              <p:nvPr/>
            </p:nvGrpSpPr>
            <p:grpSpPr>
              <a:xfrm>
                <a:off x="1559496" y="1124744"/>
                <a:ext cx="6192688" cy="4375274"/>
                <a:chOff x="1559496" y="1124744"/>
                <a:chExt cx="6192688" cy="4375274"/>
              </a:xfrm>
            </p:grpSpPr>
            <p:cxnSp>
              <p:nvCxnSpPr>
                <p:cNvPr id="11" name="直線單箭頭接點 10"/>
                <p:cNvCxnSpPr/>
                <p:nvPr/>
              </p:nvCxnSpPr>
              <p:spPr>
                <a:xfrm flipV="1">
                  <a:off x="1559496" y="1124744"/>
                  <a:ext cx="0" cy="396044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單箭頭接點 11"/>
                <p:cNvCxnSpPr/>
                <p:nvPr/>
              </p:nvCxnSpPr>
              <p:spPr>
                <a:xfrm>
                  <a:off x="1559496" y="5085184"/>
                  <a:ext cx="6192688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3" name="文字方塊 12"/>
                <p:cNvSpPr txBox="1"/>
                <p:nvPr/>
              </p:nvSpPr>
              <p:spPr>
                <a:xfrm>
                  <a:off x="3905474" y="5130686"/>
                  <a:ext cx="15007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HK" dirty="0" smtClean="0"/>
                    <a:t>Building Load </a:t>
                  </a:r>
                  <a:endParaRPr lang="zh-HK" altLang="en-US" dirty="0"/>
                </a:p>
              </p:txBody>
            </p:sp>
            <p:sp>
              <p:nvSpPr>
                <p:cNvPr id="14" name="文字方塊 13"/>
                <p:cNvSpPr txBox="1"/>
                <p:nvPr/>
              </p:nvSpPr>
              <p:spPr>
                <a:xfrm>
                  <a:off x="6237918" y="2166974"/>
                  <a:ext cx="116995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HK" dirty="0" smtClean="0"/>
                    <a:t>2 Chillers + 2 Pumps</a:t>
                  </a:r>
                  <a:endParaRPr lang="zh-HK" altLang="en-US" dirty="0"/>
                </a:p>
              </p:txBody>
            </p:sp>
            <p:sp>
              <p:nvSpPr>
                <p:cNvPr id="15" name="文字方塊 14"/>
                <p:cNvSpPr txBox="1"/>
                <p:nvPr/>
              </p:nvSpPr>
              <p:spPr>
                <a:xfrm>
                  <a:off x="3514341" y="3920105"/>
                  <a:ext cx="1891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HK" dirty="0" smtClean="0"/>
                    <a:t>1 Chiller + 1 Pump</a:t>
                  </a:r>
                  <a:endParaRPr lang="zh-HK" altLang="en-US" dirty="0"/>
                </a:p>
              </p:txBody>
            </p:sp>
            <p:cxnSp>
              <p:nvCxnSpPr>
                <p:cNvPr id="16" name="直線單箭頭接點 15"/>
                <p:cNvCxnSpPr/>
                <p:nvPr/>
              </p:nvCxnSpPr>
              <p:spPr>
                <a:xfrm flipH="1">
                  <a:off x="3979874" y="2155596"/>
                  <a:ext cx="0" cy="1141212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文字方塊 16"/>
                <p:cNvSpPr txBox="1"/>
                <p:nvPr/>
              </p:nvSpPr>
              <p:spPr>
                <a:xfrm>
                  <a:off x="2514565" y="1232266"/>
                  <a:ext cx="2986409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HK" dirty="0" smtClean="0"/>
                    <a:t>Optimal Cooling </a:t>
                  </a:r>
                  <a:r>
                    <a:rPr lang="en-US" altLang="zh-HK" dirty="0"/>
                    <a:t>L</a:t>
                  </a:r>
                  <a:r>
                    <a:rPr lang="en-US" altLang="zh-HK" dirty="0" smtClean="0"/>
                    <a:t>oad Level for Switching On/Off Chillers and Associate Equipment</a:t>
                  </a:r>
                  <a:endParaRPr lang="zh-HK" altLang="en-US" dirty="0"/>
                </a:p>
              </p:txBody>
            </p:sp>
          </p:grpSp>
        </p:grpSp>
        <p:sp>
          <p:nvSpPr>
            <p:cNvPr id="7" name="弧形 6"/>
            <p:cNvSpPr/>
            <p:nvPr/>
          </p:nvSpPr>
          <p:spPr>
            <a:xfrm rot="7220870">
              <a:off x="-121277" y="-602662"/>
              <a:ext cx="5074109" cy="4687770"/>
            </a:xfrm>
            <a:prstGeom prst="arc">
              <a:avLst>
                <a:gd name="adj1" fmla="val 15518223"/>
                <a:gd name="adj2" fmla="val 19968583"/>
              </a:avLst>
            </a:prstGeom>
            <a:ln w="571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弧形 7"/>
            <p:cNvSpPr/>
            <p:nvPr/>
          </p:nvSpPr>
          <p:spPr>
            <a:xfrm rot="7220870">
              <a:off x="274432" y="-3002988"/>
              <a:ext cx="6124486" cy="6701541"/>
            </a:xfrm>
            <a:prstGeom prst="arc">
              <a:avLst>
                <a:gd name="adj1" fmla="val 15503544"/>
                <a:gd name="adj2" fmla="val 19968583"/>
              </a:avLst>
            </a:prstGeom>
            <a:ln w="571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標題 1"/>
          <p:cNvSpPr txBox="1">
            <a:spLocks/>
          </p:cNvSpPr>
          <p:nvPr/>
        </p:nvSpPr>
        <p:spPr>
          <a:xfrm>
            <a:off x="3215680" y="212857"/>
            <a:ext cx="8426152" cy="8322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HK" sz="4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Electricity Saving for Optimal Cooling Load for Switching Chillers</a:t>
            </a:r>
            <a:endParaRPr lang="zh-HK" altLang="en-US" sz="40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15680" y="212857"/>
            <a:ext cx="8426152" cy="8322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HK" sz="40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Interconnection of Chiller Plant at Block AB</a:t>
            </a:r>
            <a:endParaRPr lang="zh-HK" altLang="en-US" sz="40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4448" y="1343956"/>
            <a:ext cx="4339638" cy="4176268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/>
        </p:nvSpPr>
        <p:spPr>
          <a:xfrm>
            <a:off x="7588835" y="1318498"/>
            <a:ext cx="4339813" cy="410441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15949" y="1484731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Title 1"/>
          <p:cNvSpPr txBox="1">
            <a:spLocks noChangeArrowheads="1"/>
          </p:cNvSpPr>
          <p:nvPr/>
        </p:nvSpPr>
        <p:spPr bwMode="auto">
          <a:xfrm>
            <a:off x="4934230" y="851488"/>
            <a:ext cx="1975564" cy="62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>
                <a:solidFill>
                  <a:srgbClr val="3299BB"/>
                </a:solidFill>
                <a:latin typeface="Lucida Sans Unicode" pitchFamily="34" charset="0"/>
              </a:rPr>
              <a:t>Block A</a:t>
            </a:r>
          </a:p>
        </p:txBody>
      </p:sp>
      <p:sp>
        <p:nvSpPr>
          <p:cNvPr id="12" name="Title 1"/>
          <p:cNvSpPr txBox="1">
            <a:spLocks noChangeArrowheads="1"/>
          </p:cNvSpPr>
          <p:nvPr/>
        </p:nvSpPr>
        <p:spPr bwMode="auto">
          <a:xfrm>
            <a:off x="9076935" y="800771"/>
            <a:ext cx="1975564" cy="62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>
                <a:solidFill>
                  <a:srgbClr val="3299BB"/>
                </a:solidFill>
                <a:latin typeface="Lucida Sans Unicode" pitchFamily="34" charset="0"/>
              </a:rPr>
              <a:t>Block </a:t>
            </a:r>
            <a:r>
              <a:rPr kumimoji="0" lang="en-US" altLang="zh-HK" sz="2000" b="1" dirty="0" smtClean="0">
                <a:solidFill>
                  <a:srgbClr val="3299BB"/>
                </a:solidFill>
                <a:latin typeface="Lucida Sans Unicode" pitchFamily="34" charset="0"/>
              </a:rPr>
              <a:t>B</a:t>
            </a:r>
            <a:endParaRPr kumimoji="0" lang="en-US" altLang="zh-HK" sz="2000" b="1" dirty="0">
              <a:solidFill>
                <a:srgbClr val="3299BB"/>
              </a:solidFill>
              <a:latin typeface="Lucida Sans Unicode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15949" y="2124443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矩形 21"/>
          <p:cNvSpPr/>
          <p:nvPr/>
        </p:nvSpPr>
        <p:spPr>
          <a:xfrm>
            <a:off x="4815949" y="2768644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Title 1"/>
          <p:cNvSpPr txBox="1">
            <a:spLocks noChangeArrowheads="1"/>
          </p:cNvSpPr>
          <p:nvPr/>
        </p:nvSpPr>
        <p:spPr bwMode="auto">
          <a:xfrm>
            <a:off x="5170405" y="1491474"/>
            <a:ext cx="925595" cy="5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25" name="Title 1"/>
          <p:cNvSpPr txBox="1">
            <a:spLocks noChangeArrowheads="1"/>
          </p:cNvSpPr>
          <p:nvPr/>
        </p:nvSpPr>
        <p:spPr bwMode="auto">
          <a:xfrm>
            <a:off x="5180224" y="2150302"/>
            <a:ext cx="1011467" cy="49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26" name="Title 1"/>
          <p:cNvSpPr txBox="1">
            <a:spLocks noChangeArrowheads="1"/>
          </p:cNvSpPr>
          <p:nvPr/>
        </p:nvSpPr>
        <p:spPr bwMode="auto">
          <a:xfrm>
            <a:off x="5213499" y="2802606"/>
            <a:ext cx="978192" cy="56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47119" y="4892530"/>
            <a:ext cx="4341716" cy="105675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矩形 33"/>
          <p:cNvSpPr/>
          <p:nvPr/>
        </p:nvSpPr>
        <p:spPr>
          <a:xfrm>
            <a:off x="7614230" y="5313208"/>
            <a:ext cx="4314418" cy="63607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0" name="矩形 49"/>
          <p:cNvSpPr/>
          <p:nvPr/>
        </p:nvSpPr>
        <p:spPr>
          <a:xfrm>
            <a:off x="4815949" y="3411676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1" name="Title 1"/>
          <p:cNvSpPr txBox="1">
            <a:spLocks noChangeArrowheads="1"/>
          </p:cNvSpPr>
          <p:nvPr/>
        </p:nvSpPr>
        <p:spPr bwMode="auto">
          <a:xfrm>
            <a:off x="5191488" y="3439513"/>
            <a:ext cx="1000203" cy="5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27" name="Title 1"/>
          <p:cNvSpPr txBox="1">
            <a:spLocks noChangeArrowheads="1"/>
          </p:cNvSpPr>
          <p:nvPr/>
        </p:nvSpPr>
        <p:spPr bwMode="auto">
          <a:xfrm>
            <a:off x="3562531" y="5081113"/>
            <a:ext cx="4239596" cy="3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2 Nos. 550kW Oil free Chillers</a:t>
            </a:r>
          </a:p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 </a:t>
            </a:r>
            <a:endParaRPr kumimoji="0" lang="en-US" altLang="zh-HK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30" name="Title 1"/>
          <p:cNvSpPr txBox="1">
            <a:spLocks noChangeArrowheads="1"/>
          </p:cNvSpPr>
          <p:nvPr/>
        </p:nvSpPr>
        <p:spPr bwMode="auto">
          <a:xfrm>
            <a:off x="3562531" y="5408228"/>
            <a:ext cx="4239596" cy="3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1 Nos. 680kW Oil free Chillers</a:t>
            </a:r>
          </a:p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1 Nos. 200kW Oil free Chillers </a:t>
            </a:r>
            <a:endParaRPr kumimoji="0" lang="en-US" altLang="zh-HK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31" name="Title 1"/>
          <p:cNvSpPr txBox="1">
            <a:spLocks noChangeArrowheads="1"/>
          </p:cNvSpPr>
          <p:nvPr/>
        </p:nvSpPr>
        <p:spPr bwMode="auto">
          <a:xfrm>
            <a:off x="7689052" y="5641365"/>
            <a:ext cx="4239596" cy="3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5 Nos. 550kW Oil free Chillers</a:t>
            </a:r>
          </a:p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 </a:t>
            </a:r>
            <a:endParaRPr kumimoji="0" lang="en-US" altLang="zh-HK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1866" y="1179857"/>
            <a:ext cx="27869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r>
              <a:rPr lang="en-US" altLang="zh-TW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endParaRPr lang="zh-TW" altLang="en-US" sz="3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接點 17"/>
          <p:cNvCxnSpPr/>
          <p:nvPr/>
        </p:nvCxnSpPr>
        <p:spPr>
          <a:xfrm flipV="1">
            <a:off x="4527866" y="1748372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 flipV="1">
            <a:off x="4510726" y="2381735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V="1">
            <a:off x="4510726" y="3078179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 flipV="1">
            <a:off x="4524203" y="3682642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3" name="群組 62"/>
          <p:cNvGrpSpPr/>
          <p:nvPr/>
        </p:nvGrpSpPr>
        <p:grpSpPr>
          <a:xfrm>
            <a:off x="3824966" y="1442239"/>
            <a:ext cx="360000" cy="2581058"/>
            <a:chOff x="839416" y="1784046"/>
            <a:chExt cx="360000" cy="2581058"/>
          </a:xfrm>
        </p:grpSpPr>
        <p:cxnSp>
          <p:nvCxnSpPr>
            <p:cNvPr id="64" name="直線接點 63"/>
            <p:cNvCxnSpPr/>
            <p:nvPr/>
          </p:nvCxnSpPr>
          <p:spPr>
            <a:xfrm>
              <a:off x="839416" y="1784046"/>
              <a:ext cx="360000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839416" y="4365104"/>
              <a:ext cx="360000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>
              <a:off x="1019416" y="1794716"/>
              <a:ext cx="0" cy="257038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0" name="直線接點 69"/>
          <p:cNvCxnSpPr/>
          <p:nvPr/>
        </p:nvCxnSpPr>
        <p:spPr>
          <a:xfrm flipV="1">
            <a:off x="6417214" y="1736647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 flipV="1">
            <a:off x="6417214" y="2377764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 flipV="1">
            <a:off x="6417214" y="3039610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 flipV="1">
            <a:off x="6417214" y="3682642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" name="群組 73"/>
          <p:cNvGrpSpPr/>
          <p:nvPr/>
        </p:nvGrpSpPr>
        <p:grpSpPr>
          <a:xfrm>
            <a:off x="6528088" y="1412776"/>
            <a:ext cx="360000" cy="2581058"/>
            <a:chOff x="839416" y="1784046"/>
            <a:chExt cx="360000" cy="2581058"/>
          </a:xfrm>
        </p:grpSpPr>
        <p:cxnSp>
          <p:nvCxnSpPr>
            <p:cNvPr id="75" name="直線接點 74"/>
            <p:cNvCxnSpPr/>
            <p:nvPr/>
          </p:nvCxnSpPr>
          <p:spPr>
            <a:xfrm>
              <a:off x="839416" y="1784046"/>
              <a:ext cx="360000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839416" y="4365104"/>
              <a:ext cx="360000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1019416" y="1794716"/>
              <a:ext cx="0" cy="257038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8" name="直線接點 77"/>
          <p:cNvCxnSpPr/>
          <p:nvPr/>
        </p:nvCxnSpPr>
        <p:spPr>
          <a:xfrm flipV="1">
            <a:off x="3986082" y="1788779"/>
            <a:ext cx="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 flipV="1">
            <a:off x="3982419" y="2377764"/>
            <a:ext cx="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線接點 79"/>
          <p:cNvCxnSpPr>
            <a:endCxn id="57" idx="2"/>
          </p:cNvCxnSpPr>
          <p:nvPr/>
        </p:nvCxnSpPr>
        <p:spPr>
          <a:xfrm>
            <a:off x="4004966" y="3098082"/>
            <a:ext cx="1146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 flipV="1">
            <a:off x="3982419" y="3660987"/>
            <a:ext cx="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4112958" y="1572755"/>
            <a:ext cx="432000" cy="432000"/>
            <a:chOff x="5896856" y="1631748"/>
            <a:chExt cx="432000" cy="432000"/>
          </a:xfrm>
        </p:grpSpPr>
        <p:sp>
          <p:nvSpPr>
            <p:cNvPr id="3" name="橢圓 2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4127286" y="2185887"/>
            <a:ext cx="432000" cy="432000"/>
            <a:chOff x="5896856" y="1631748"/>
            <a:chExt cx="432000" cy="432000"/>
          </a:xfrm>
        </p:grpSpPr>
        <p:sp>
          <p:nvSpPr>
            <p:cNvPr id="54" name="橢圓 53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5" name="等腰三角形 54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4119652" y="2882082"/>
            <a:ext cx="432000" cy="432000"/>
            <a:chOff x="5896856" y="1631748"/>
            <a:chExt cx="432000" cy="432000"/>
          </a:xfrm>
        </p:grpSpPr>
        <p:sp>
          <p:nvSpPr>
            <p:cNvPr id="57" name="橢圓 56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8" name="等腰三角形 57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4112958" y="3485197"/>
            <a:ext cx="432000" cy="432000"/>
            <a:chOff x="5896856" y="1631748"/>
            <a:chExt cx="432000" cy="432000"/>
          </a:xfrm>
        </p:grpSpPr>
        <p:sp>
          <p:nvSpPr>
            <p:cNvPr id="60" name="橢圓 59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1" name="等腰三角形 60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cxnSp>
        <p:nvCxnSpPr>
          <p:cNvPr id="85" name="直線接點 84"/>
          <p:cNvCxnSpPr/>
          <p:nvPr/>
        </p:nvCxnSpPr>
        <p:spPr>
          <a:xfrm flipV="1">
            <a:off x="6705297" y="2666375"/>
            <a:ext cx="470823" cy="11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3863752" y="4119164"/>
            <a:ext cx="3041055" cy="3899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891081" y="4047455"/>
            <a:ext cx="29863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 Air </a:t>
            </a:r>
            <a:r>
              <a:rPr lang="en-US" altLang="zh-TW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  <a:r>
              <a:rPr lang="en-US" altLang="zh-TW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ide Equipment</a:t>
            </a:r>
            <a:endParaRPr lang="zh-TW" alt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89" name="直線接點 88"/>
          <p:cNvCxnSpPr/>
          <p:nvPr/>
        </p:nvCxnSpPr>
        <p:spPr>
          <a:xfrm>
            <a:off x="7164476" y="2664520"/>
            <a:ext cx="9811" cy="16096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>
            <a:off x="6907814" y="4274173"/>
            <a:ext cx="26647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線接點 92"/>
          <p:cNvCxnSpPr/>
          <p:nvPr/>
        </p:nvCxnSpPr>
        <p:spPr>
          <a:xfrm flipH="1" flipV="1">
            <a:off x="3536945" y="2690041"/>
            <a:ext cx="470823" cy="11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>
            <a:off x="3561228" y="2691166"/>
            <a:ext cx="0" cy="158300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 flipH="1">
            <a:off x="3561228" y="4278365"/>
            <a:ext cx="26647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 flipH="1">
            <a:off x="8769293" y="1455268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9" name="矩形 98"/>
          <p:cNvSpPr/>
          <p:nvPr/>
        </p:nvSpPr>
        <p:spPr>
          <a:xfrm flipH="1">
            <a:off x="8769293" y="2094980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0" name="矩形 99"/>
          <p:cNvSpPr/>
          <p:nvPr/>
        </p:nvSpPr>
        <p:spPr>
          <a:xfrm flipH="1">
            <a:off x="8769293" y="2739181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1" name="Title 1"/>
          <p:cNvSpPr txBox="1">
            <a:spLocks noChangeArrowheads="1"/>
          </p:cNvSpPr>
          <p:nvPr/>
        </p:nvSpPr>
        <p:spPr bwMode="auto">
          <a:xfrm flipH="1">
            <a:off x="8976320" y="1462011"/>
            <a:ext cx="925595" cy="5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102" name="Title 1"/>
          <p:cNvSpPr txBox="1">
            <a:spLocks noChangeArrowheads="1"/>
          </p:cNvSpPr>
          <p:nvPr/>
        </p:nvSpPr>
        <p:spPr bwMode="auto">
          <a:xfrm flipH="1">
            <a:off x="8994816" y="2120839"/>
            <a:ext cx="1011467" cy="49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103" name="Title 1"/>
          <p:cNvSpPr txBox="1">
            <a:spLocks noChangeArrowheads="1"/>
          </p:cNvSpPr>
          <p:nvPr/>
        </p:nvSpPr>
        <p:spPr bwMode="auto">
          <a:xfrm flipH="1">
            <a:off x="8994816" y="2773143"/>
            <a:ext cx="978192" cy="56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 flipH="1">
            <a:off x="8769293" y="3382213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5" name="Title 1"/>
          <p:cNvSpPr txBox="1">
            <a:spLocks noChangeArrowheads="1"/>
          </p:cNvSpPr>
          <p:nvPr/>
        </p:nvSpPr>
        <p:spPr bwMode="auto">
          <a:xfrm flipH="1">
            <a:off x="8994816" y="3410050"/>
            <a:ext cx="1000203" cy="5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cxnSp>
        <p:nvCxnSpPr>
          <p:cNvPr id="106" name="直線接點 105"/>
          <p:cNvCxnSpPr/>
          <p:nvPr/>
        </p:nvCxnSpPr>
        <p:spPr>
          <a:xfrm flipH="1" flipV="1">
            <a:off x="10370558" y="1718909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 flipH="1" flipV="1">
            <a:off x="10387698" y="2352272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線接點 107"/>
          <p:cNvCxnSpPr/>
          <p:nvPr/>
        </p:nvCxnSpPr>
        <p:spPr>
          <a:xfrm flipH="1" flipV="1">
            <a:off x="10387698" y="3048716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線接點 108"/>
          <p:cNvCxnSpPr/>
          <p:nvPr/>
        </p:nvCxnSpPr>
        <p:spPr>
          <a:xfrm flipH="1" flipV="1">
            <a:off x="10374221" y="3653179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>
          <a:xfrm flipH="1">
            <a:off x="11001541" y="1412776"/>
            <a:ext cx="360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直線接點 111"/>
          <p:cNvCxnSpPr/>
          <p:nvPr/>
        </p:nvCxnSpPr>
        <p:spPr>
          <a:xfrm flipH="1">
            <a:off x="11001541" y="4581128"/>
            <a:ext cx="360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 flipH="1">
            <a:off x="11181541" y="1423446"/>
            <a:ext cx="0" cy="315768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直線接點 113"/>
          <p:cNvCxnSpPr/>
          <p:nvPr/>
        </p:nvCxnSpPr>
        <p:spPr>
          <a:xfrm flipH="1" flipV="1">
            <a:off x="8481210" y="1707184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線接點 114"/>
          <p:cNvCxnSpPr/>
          <p:nvPr/>
        </p:nvCxnSpPr>
        <p:spPr>
          <a:xfrm flipH="1" flipV="1">
            <a:off x="8481210" y="2348301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線接點 115"/>
          <p:cNvCxnSpPr/>
          <p:nvPr/>
        </p:nvCxnSpPr>
        <p:spPr>
          <a:xfrm flipH="1" flipV="1">
            <a:off x="8481210" y="3010147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線接點 116"/>
          <p:cNvCxnSpPr/>
          <p:nvPr/>
        </p:nvCxnSpPr>
        <p:spPr>
          <a:xfrm flipH="1" flipV="1">
            <a:off x="8481210" y="3653179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線接點 118"/>
          <p:cNvCxnSpPr/>
          <p:nvPr/>
        </p:nvCxnSpPr>
        <p:spPr>
          <a:xfrm flipH="1">
            <a:off x="8298419" y="1448652"/>
            <a:ext cx="360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直線接點 119"/>
          <p:cNvCxnSpPr/>
          <p:nvPr/>
        </p:nvCxnSpPr>
        <p:spPr>
          <a:xfrm flipH="1">
            <a:off x="8298419" y="4546996"/>
            <a:ext cx="360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直線接點 120"/>
          <p:cNvCxnSpPr/>
          <p:nvPr/>
        </p:nvCxnSpPr>
        <p:spPr>
          <a:xfrm>
            <a:off x="8478418" y="1459322"/>
            <a:ext cx="2792" cy="3051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直線接點 121"/>
          <p:cNvCxnSpPr/>
          <p:nvPr/>
        </p:nvCxnSpPr>
        <p:spPr>
          <a:xfrm flipH="1" flipV="1">
            <a:off x="11056425" y="1759316"/>
            <a:ext cx="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線接點 122"/>
          <p:cNvCxnSpPr/>
          <p:nvPr/>
        </p:nvCxnSpPr>
        <p:spPr>
          <a:xfrm flipH="1" flipV="1">
            <a:off x="11060088" y="2348301"/>
            <a:ext cx="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線接點 123"/>
          <p:cNvCxnSpPr>
            <a:endCxn id="133" idx="2"/>
          </p:cNvCxnSpPr>
          <p:nvPr/>
        </p:nvCxnSpPr>
        <p:spPr>
          <a:xfrm flipH="1">
            <a:off x="11066855" y="3068619"/>
            <a:ext cx="1146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線接點 124"/>
          <p:cNvCxnSpPr/>
          <p:nvPr/>
        </p:nvCxnSpPr>
        <p:spPr>
          <a:xfrm flipH="1" flipV="1">
            <a:off x="11060088" y="3631524"/>
            <a:ext cx="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6" name="群組 125"/>
          <p:cNvGrpSpPr/>
          <p:nvPr/>
        </p:nvGrpSpPr>
        <p:grpSpPr>
          <a:xfrm flipH="1">
            <a:off x="10641549" y="1543292"/>
            <a:ext cx="432000" cy="432000"/>
            <a:chOff x="5896856" y="1631748"/>
            <a:chExt cx="432000" cy="432000"/>
          </a:xfrm>
        </p:grpSpPr>
        <p:sp>
          <p:nvSpPr>
            <p:cNvPr id="127" name="橢圓 126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8" name="等腰三角形 127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29" name="群組 128"/>
          <p:cNvGrpSpPr/>
          <p:nvPr/>
        </p:nvGrpSpPr>
        <p:grpSpPr>
          <a:xfrm flipH="1">
            <a:off x="10627221" y="2156424"/>
            <a:ext cx="432000" cy="432000"/>
            <a:chOff x="5896856" y="1631748"/>
            <a:chExt cx="432000" cy="432000"/>
          </a:xfrm>
        </p:grpSpPr>
        <p:sp>
          <p:nvSpPr>
            <p:cNvPr id="130" name="橢圓 129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1" name="等腰三角形 130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32" name="群組 131"/>
          <p:cNvGrpSpPr/>
          <p:nvPr/>
        </p:nvGrpSpPr>
        <p:grpSpPr>
          <a:xfrm flipH="1">
            <a:off x="10634855" y="2852619"/>
            <a:ext cx="432000" cy="432000"/>
            <a:chOff x="5896856" y="1631748"/>
            <a:chExt cx="432000" cy="432000"/>
          </a:xfrm>
        </p:grpSpPr>
        <p:sp>
          <p:nvSpPr>
            <p:cNvPr id="133" name="橢圓 132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4" name="等腰三角形 133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35" name="群組 134"/>
          <p:cNvGrpSpPr/>
          <p:nvPr/>
        </p:nvGrpSpPr>
        <p:grpSpPr>
          <a:xfrm flipH="1">
            <a:off x="10641549" y="3455734"/>
            <a:ext cx="432000" cy="432000"/>
            <a:chOff x="5896856" y="1631748"/>
            <a:chExt cx="432000" cy="432000"/>
          </a:xfrm>
        </p:grpSpPr>
        <p:sp>
          <p:nvSpPr>
            <p:cNvPr id="136" name="橢圓 135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7" name="等腰三角形 136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cxnSp>
        <p:nvCxnSpPr>
          <p:cNvPr id="138" name="直線接點 137"/>
          <p:cNvCxnSpPr/>
          <p:nvPr/>
        </p:nvCxnSpPr>
        <p:spPr>
          <a:xfrm flipH="1" flipV="1">
            <a:off x="8010387" y="2636912"/>
            <a:ext cx="470823" cy="11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矩形 138"/>
          <p:cNvSpPr/>
          <p:nvPr/>
        </p:nvSpPr>
        <p:spPr>
          <a:xfrm flipH="1">
            <a:off x="8281700" y="4653136"/>
            <a:ext cx="3041055" cy="3899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0" name="矩形 139"/>
          <p:cNvSpPr/>
          <p:nvPr/>
        </p:nvSpPr>
        <p:spPr>
          <a:xfrm flipH="1">
            <a:off x="8309031" y="4581128"/>
            <a:ext cx="29863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 Air </a:t>
            </a:r>
            <a:r>
              <a:rPr lang="en-US" altLang="zh-TW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  <a:r>
              <a:rPr lang="en-US" altLang="zh-TW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ide Equipment</a:t>
            </a:r>
            <a:endParaRPr lang="zh-TW" alt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141" name="直線接點 140"/>
          <p:cNvCxnSpPr/>
          <p:nvPr/>
        </p:nvCxnSpPr>
        <p:spPr>
          <a:xfrm flipH="1">
            <a:off x="8010709" y="2635057"/>
            <a:ext cx="11322" cy="22607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線接點 141"/>
          <p:cNvCxnSpPr/>
          <p:nvPr/>
        </p:nvCxnSpPr>
        <p:spPr>
          <a:xfrm flipH="1">
            <a:off x="8012220" y="4869160"/>
            <a:ext cx="26647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線接點 142"/>
          <p:cNvCxnSpPr/>
          <p:nvPr/>
        </p:nvCxnSpPr>
        <p:spPr>
          <a:xfrm flipV="1">
            <a:off x="11178739" y="2660578"/>
            <a:ext cx="470823" cy="11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線接點 143"/>
          <p:cNvCxnSpPr/>
          <p:nvPr/>
        </p:nvCxnSpPr>
        <p:spPr>
          <a:xfrm flipH="1">
            <a:off x="11625279" y="2661703"/>
            <a:ext cx="0" cy="222706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線接點 144"/>
          <p:cNvCxnSpPr/>
          <p:nvPr/>
        </p:nvCxnSpPr>
        <p:spPr>
          <a:xfrm>
            <a:off x="11322755" y="4869160"/>
            <a:ext cx="32680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矩形 149"/>
          <p:cNvSpPr/>
          <p:nvPr/>
        </p:nvSpPr>
        <p:spPr>
          <a:xfrm flipH="1">
            <a:off x="8743944" y="4005064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1" name="Title 1"/>
          <p:cNvSpPr txBox="1">
            <a:spLocks noChangeArrowheads="1"/>
          </p:cNvSpPr>
          <p:nvPr/>
        </p:nvSpPr>
        <p:spPr bwMode="auto">
          <a:xfrm flipH="1">
            <a:off x="8969467" y="4032901"/>
            <a:ext cx="1000203" cy="5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cxnSp>
        <p:nvCxnSpPr>
          <p:cNvPr id="152" name="直線接點 151"/>
          <p:cNvCxnSpPr/>
          <p:nvPr/>
        </p:nvCxnSpPr>
        <p:spPr>
          <a:xfrm flipH="1" flipV="1">
            <a:off x="10348872" y="4276030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線接點 152"/>
          <p:cNvCxnSpPr/>
          <p:nvPr/>
        </p:nvCxnSpPr>
        <p:spPr>
          <a:xfrm flipH="1" flipV="1">
            <a:off x="8455861" y="4276030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線接點 153"/>
          <p:cNvCxnSpPr/>
          <p:nvPr/>
        </p:nvCxnSpPr>
        <p:spPr>
          <a:xfrm flipH="1" flipV="1">
            <a:off x="11034739" y="4254375"/>
            <a:ext cx="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5" name="群組 154"/>
          <p:cNvGrpSpPr/>
          <p:nvPr/>
        </p:nvGrpSpPr>
        <p:grpSpPr>
          <a:xfrm flipH="1">
            <a:off x="10616200" y="4078585"/>
            <a:ext cx="432000" cy="432000"/>
            <a:chOff x="5896856" y="1631748"/>
            <a:chExt cx="432000" cy="432000"/>
          </a:xfrm>
        </p:grpSpPr>
        <p:sp>
          <p:nvSpPr>
            <p:cNvPr id="156" name="橢圓 155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7" name="等腰三角形 156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3" name="等腰三角形 12"/>
          <p:cNvSpPr/>
          <p:nvPr/>
        </p:nvSpPr>
        <p:spPr>
          <a:xfrm>
            <a:off x="3431704" y="3437835"/>
            <a:ext cx="207078" cy="22315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8" name="等腰三角形 117"/>
          <p:cNvSpPr/>
          <p:nvPr/>
        </p:nvSpPr>
        <p:spPr>
          <a:xfrm>
            <a:off x="11505546" y="3501008"/>
            <a:ext cx="207078" cy="22315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6" name="等腰三角形 145"/>
          <p:cNvSpPr/>
          <p:nvPr/>
        </p:nvSpPr>
        <p:spPr>
          <a:xfrm flipV="1">
            <a:off x="7905146" y="3371825"/>
            <a:ext cx="207078" cy="22315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7" name="等腰三角形 146"/>
          <p:cNvSpPr/>
          <p:nvPr/>
        </p:nvSpPr>
        <p:spPr>
          <a:xfrm flipV="1">
            <a:off x="7062601" y="3353926"/>
            <a:ext cx="207078" cy="22315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23419" y="6494833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28</a:t>
            </a:fld>
            <a:r>
              <a:rPr lang="zh-HK" altLang="en-US" dirty="0" smtClean="0"/>
              <a:t> </a:t>
            </a:r>
            <a:r>
              <a:rPr lang="en-US" altLang="zh-HK" dirty="0" smtClean="0"/>
              <a:t>of 36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50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15680" y="212857"/>
            <a:ext cx="8426152" cy="8322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HK" sz="40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Interconnection of Chiller Plant at Block AB</a:t>
            </a:r>
            <a:endParaRPr lang="zh-HK" altLang="en-US" sz="40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4448" y="1343956"/>
            <a:ext cx="4339638" cy="4176268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/>
        </p:nvSpPr>
        <p:spPr>
          <a:xfrm>
            <a:off x="7588835" y="1318498"/>
            <a:ext cx="4339813" cy="410441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15949" y="1484731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Title 1"/>
          <p:cNvSpPr txBox="1">
            <a:spLocks noChangeArrowheads="1"/>
          </p:cNvSpPr>
          <p:nvPr/>
        </p:nvSpPr>
        <p:spPr bwMode="auto">
          <a:xfrm>
            <a:off x="4934230" y="851488"/>
            <a:ext cx="1975564" cy="62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>
                <a:solidFill>
                  <a:srgbClr val="3299BB"/>
                </a:solidFill>
                <a:latin typeface="Lucida Sans Unicode" pitchFamily="34" charset="0"/>
              </a:rPr>
              <a:t>Block A</a:t>
            </a:r>
          </a:p>
        </p:txBody>
      </p:sp>
      <p:sp>
        <p:nvSpPr>
          <p:cNvPr id="12" name="Title 1"/>
          <p:cNvSpPr txBox="1">
            <a:spLocks noChangeArrowheads="1"/>
          </p:cNvSpPr>
          <p:nvPr/>
        </p:nvSpPr>
        <p:spPr bwMode="auto">
          <a:xfrm>
            <a:off x="9076935" y="800771"/>
            <a:ext cx="1975564" cy="62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>
                <a:solidFill>
                  <a:srgbClr val="3299BB"/>
                </a:solidFill>
                <a:latin typeface="Lucida Sans Unicode" pitchFamily="34" charset="0"/>
              </a:rPr>
              <a:t>Block </a:t>
            </a:r>
            <a:r>
              <a:rPr kumimoji="0" lang="en-US" altLang="zh-HK" sz="2000" b="1" dirty="0" smtClean="0">
                <a:solidFill>
                  <a:srgbClr val="3299BB"/>
                </a:solidFill>
                <a:latin typeface="Lucida Sans Unicode" pitchFamily="34" charset="0"/>
              </a:rPr>
              <a:t>B</a:t>
            </a:r>
            <a:endParaRPr kumimoji="0" lang="en-US" altLang="zh-HK" sz="2000" b="1" dirty="0">
              <a:solidFill>
                <a:srgbClr val="3299BB"/>
              </a:solidFill>
              <a:latin typeface="Lucida Sans Unicode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15949" y="2124443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矩形 21"/>
          <p:cNvSpPr/>
          <p:nvPr/>
        </p:nvSpPr>
        <p:spPr>
          <a:xfrm>
            <a:off x="4815949" y="2768644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Title 1"/>
          <p:cNvSpPr txBox="1">
            <a:spLocks noChangeArrowheads="1"/>
          </p:cNvSpPr>
          <p:nvPr/>
        </p:nvSpPr>
        <p:spPr bwMode="auto">
          <a:xfrm>
            <a:off x="5170405" y="1491474"/>
            <a:ext cx="925595" cy="5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25" name="Title 1"/>
          <p:cNvSpPr txBox="1">
            <a:spLocks noChangeArrowheads="1"/>
          </p:cNvSpPr>
          <p:nvPr/>
        </p:nvSpPr>
        <p:spPr bwMode="auto">
          <a:xfrm>
            <a:off x="5180224" y="2150302"/>
            <a:ext cx="1011467" cy="49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26" name="Title 1"/>
          <p:cNvSpPr txBox="1">
            <a:spLocks noChangeArrowheads="1"/>
          </p:cNvSpPr>
          <p:nvPr/>
        </p:nvSpPr>
        <p:spPr bwMode="auto">
          <a:xfrm>
            <a:off x="5213499" y="2802606"/>
            <a:ext cx="978192" cy="56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47119" y="4892530"/>
            <a:ext cx="4341716" cy="105675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矩形 33"/>
          <p:cNvSpPr/>
          <p:nvPr/>
        </p:nvSpPr>
        <p:spPr>
          <a:xfrm>
            <a:off x="7614230" y="5313208"/>
            <a:ext cx="4314418" cy="63607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0" name="矩形 49"/>
          <p:cNvSpPr/>
          <p:nvPr/>
        </p:nvSpPr>
        <p:spPr>
          <a:xfrm>
            <a:off x="4815949" y="3411676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1" name="Title 1"/>
          <p:cNvSpPr txBox="1">
            <a:spLocks noChangeArrowheads="1"/>
          </p:cNvSpPr>
          <p:nvPr/>
        </p:nvSpPr>
        <p:spPr bwMode="auto">
          <a:xfrm>
            <a:off x="5191488" y="3439513"/>
            <a:ext cx="1000203" cy="5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27" name="Title 1"/>
          <p:cNvSpPr txBox="1">
            <a:spLocks noChangeArrowheads="1"/>
          </p:cNvSpPr>
          <p:nvPr/>
        </p:nvSpPr>
        <p:spPr bwMode="auto">
          <a:xfrm>
            <a:off x="3562531" y="5081113"/>
            <a:ext cx="4239596" cy="3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2 Nos. 550kW Oil free Chillers</a:t>
            </a:r>
          </a:p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 </a:t>
            </a:r>
            <a:endParaRPr kumimoji="0" lang="en-US" altLang="zh-HK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30" name="Title 1"/>
          <p:cNvSpPr txBox="1">
            <a:spLocks noChangeArrowheads="1"/>
          </p:cNvSpPr>
          <p:nvPr/>
        </p:nvSpPr>
        <p:spPr bwMode="auto">
          <a:xfrm>
            <a:off x="3562531" y="5408228"/>
            <a:ext cx="4239596" cy="3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1 Nos. 680kW Oil free Chillers</a:t>
            </a:r>
          </a:p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1 Nos. 200kW Oil free Chillers </a:t>
            </a:r>
            <a:endParaRPr kumimoji="0" lang="en-US" altLang="zh-HK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31" name="Title 1"/>
          <p:cNvSpPr txBox="1">
            <a:spLocks noChangeArrowheads="1"/>
          </p:cNvSpPr>
          <p:nvPr/>
        </p:nvSpPr>
        <p:spPr bwMode="auto">
          <a:xfrm>
            <a:off x="7689052" y="5641365"/>
            <a:ext cx="4239596" cy="3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5 Nos. 550kW Oil free Chillers</a:t>
            </a:r>
          </a:p>
          <a:p>
            <a:pPr eaLnBrk="1" hangingPunct="1"/>
            <a:r>
              <a:rPr kumimoji="0" lang="en-US" altLang="zh-HK" sz="2000" b="1" dirty="0" smtClean="0">
                <a:solidFill>
                  <a:schemeClr val="bg1"/>
                </a:solidFill>
                <a:latin typeface="Lucida Sans Unicode" pitchFamily="34" charset="0"/>
              </a:rPr>
              <a:t> </a:t>
            </a:r>
            <a:endParaRPr kumimoji="0" lang="en-US" altLang="zh-HK" sz="20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6793" y="1249180"/>
            <a:ext cx="288412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r>
              <a:rPr lang="en-US" altLang="zh-TW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Mode/</a:t>
            </a:r>
          </a:p>
          <a:p>
            <a:pPr algn="ctr"/>
            <a:r>
              <a:rPr lang="en-US" altLang="zh-TW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 Mode</a:t>
            </a:r>
            <a:endParaRPr lang="zh-TW" altLang="en-US" sz="28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接點 17"/>
          <p:cNvCxnSpPr/>
          <p:nvPr/>
        </p:nvCxnSpPr>
        <p:spPr>
          <a:xfrm flipV="1">
            <a:off x="4527866" y="1748372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 flipV="1">
            <a:off x="4510726" y="2381735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V="1">
            <a:off x="4510726" y="3078179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 flipV="1">
            <a:off x="4524203" y="3682642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3" name="群組 62"/>
          <p:cNvGrpSpPr/>
          <p:nvPr/>
        </p:nvGrpSpPr>
        <p:grpSpPr>
          <a:xfrm>
            <a:off x="3824966" y="1442239"/>
            <a:ext cx="360000" cy="2581058"/>
            <a:chOff x="839416" y="1784046"/>
            <a:chExt cx="360000" cy="2581058"/>
          </a:xfrm>
        </p:grpSpPr>
        <p:cxnSp>
          <p:nvCxnSpPr>
            <p:cNvPr id="64" name="直線接點 63"/>
            <p:cNvCxnSpPr/>
            <p:nvPr/>
          </p:nvCxnSpPr>
          <p:spPr>
            <a:xfrm>
              <a:off x="839416" y="1784046"/>
              <a:ext cx="360000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839416" y="4365104"/>
              <a:ext cx="360000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>
              <a:off x="1019416" y="1794716"/>
              <a:ext cx="0" cy="257038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0" name="直線接點 69"/>
          <p:cNvCxnSpPr/>
          <p:nvPr/>
        </p:nvCxnSpPr>
        <p:spPr>
          <a:xfrm flipV="1">
            <a:off x="6417214" y="1736647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 flipV="1">
            <a:off x="6417214" y="2377764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 flipV="1">
            <a:off x="6417214" y="3039610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 flipV="1">
            <a:off x="6417214" y="3682642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" name="群組 73"/>
          <p:cNvGrpSpPr/>
          <p:nvPr/>
        </p:nvGrpSpPr>
        <p:grpSpPr>
          <a:xfrm>
            <a:off x="6528088" y="1412776"/>
            <a:ext cx="360000" cy="2581058"/>
            <a:chOff x="839416" y="1784046"/>
            <a:chExt cx="360000" cy="2581058"/>
          </a:xfrm>
        </p:grpSpPr>
        <p:cxnSp>
          <p:nvCxnSpPr>
            <p:cNvPr id="75" name="直線接點 74"/>
            <p:cNvCxnSpPr/>
            <p:nvPr/>
          </p:nvCxnSpPr>
          <p:spPr>
            <a:xfrm>
              <a:off x="839416" y="1784046"/>
              <a:ext cx="360000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839416" y="4365104"/>
              <a:ext cx="360000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1019416" y="1794716"/>
              <a:ext cx="0" cy="257038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8" name="直線接點 77"/>
          <p:cNvCxnSpPr/>
          <p:nvPr/>
        </p:nvCxnSpPr>
        <p:spPr>
          <a:xfrm flipV="1">
            <a:off x="3986082" y="1788779"/>
            <a:ext cx="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 flipV="1">
            <a:off x="3982419" y="2377764"/>
            <a:ext cx="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線接點 79"/>
          <p:cNvCxnSpPr>
            <a:endCxn id="57" idx="2"/>
          </p:cNvCxnSpPr>
          <p:nvPr/>
        </p:nvCxnSpPr>
        <p:spPr>
          <a:xfrm>
            <a:off x="4004966" y="3098082"/>
            <a:ext cx="1146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 flipV="1">
            <a:off x="3982419" y="3660987"/>
            <a:ext cx="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4112958" y="1572755"/>
            <a:ext cx="432000" cy="432000"/>
            <a:chOff x="5896856" y="1631748"/>
            <a:chExt cx="432000" cy="432000"/>
          </a:xfrm>
        </p:grpSpPr>
        <p:sp>
          <p:nvSpPr>
            <p:cNvPr id="3" name="橢圓 2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4127286" y="2185887"/>
            <a:ext cx="432000" cy="432000"/>
            <a:chOff x="5896856" y="1631748"/>
            <a:chExt cx="432000" cy="432000"/>
          </a:xfrm>
        </p:grpSpPr>
        <p:sp>
          <p:nvSpPr>
            <p:cNvPr id="54" name="橢圓 53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5" name="等腰三角形 54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4119652" y="2882082"/>
            <a:ext cx="432000" cy="432000"/>
            <a:chOff x="5896856" y="1631748"/>
            <a:chExt cx="432000" cy="432000"/>
          </a:xfrm>
        </p:grpSpPr>
        <p:sp>
          <p:nvSpPr>
            <p:cNvPr id="57" name="橢圓 56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8" name="等腰三角形 57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4112958" y="3485197"/>
            <a:ext cx="432000" cy="432000"/>
            <a:chOff x="5896856" y="1631748"/>
            <a:chExt cx="432000" cy="432000"/>
          </a:xfrm>
        </p:grpSpPr>
        <p:sp>
          <p:nvSpPr>
            <p:cNvPr id="60" name="橢圓 59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1" name="等腰三角形 60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cxnSp>
        <p:nvCxnSpPr>
          <p:cNvPr id="85" name="直線接點 84"/>
          <p:cNvCxnSpPr/>
          <p:nvPr/>
        </p:nvCxnSpPr>
        <p:spPr>
          <a:xfrm flipV="1">
            <a:off x="6705297" y="2666375"/>
            <a:ext cx="470823" cy="11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3863752" y="4119164"/>
            <a:ext cx="3041055" cy="3899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891081" y="4047455"/>
            <a:ext cx="29863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 Air </a:t>
            </a:r>
            <a:r>
              <a:rPr lang="en-US" altLang="zh-TW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  <a:r>
              <a:rPr lang="en-US" altLang="zh-TW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ide Equipment</a:t>
            </a:r>
            <a:endParaRPr lang="zh-TW" alt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89" name="直線接點 88"/>
          <p:cNvCxnSpPr/>
          <p:nvPr/>
        </p:nvCxnSpPr>
        <p:spPr>
          <a:xfrm>
            <a:off x="7164476" y="2664520"/>
            <a:ext cx="9811" cy="16096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>
            <a:off x="6907814" y="4274173"/>
            <a:ext cx="2664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線接點 92"/>
          <p:cNvCxnSpPr/>
          <p:nvPr/>
        </p:nvCxnSpPr>
        <p:spPr>
          <a:xfrm flipH="1" flipV="1">
            <a:off x="3536945" y="2690041"/>
            <a:ext cx="470823" cy="11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>
            <a:off x="3561228" y="2691166"/>
            <a:ext cx="0" cy="158300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線接點 94"/>
          <p:cNvCxnSpPr>
            <a:stCxn id="87" idx="1"/>
          </p:cNvCxnSpPr>
          <p:nvPr/>
        </p:nvCxnSpPr>
        <p:spPr>
          <a:xfrm flipH="1" flipV="1">
            <a:off x="3561229" y="4278365"/>
            <a:ext cx="3025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 flipH="1">
            <a:off x="8769293" y="1455268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9" name="矩形 98"/>
          <p:cNvSpPr/>
          <p:nvPr/>
        </p:nvSpPr>
        <p:spPr>
          <a:xfrm flipH="1">
            <a:off x="8769293" y="2094980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0" name="矩形 99"/>
          <p:cNvSpPr/>
          <p:nvPr/>
        </p:nvSpPr>
        <p:spPr>
          <a:xfrm flipH="1">
            <a:off x="8769293" y="2739181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1" name="Title 1"/>
          <p:cNvSpPr txBox="1">
            <a:spLocks noChangeArrowheads="1"/>
          </p:cNvSpPr>
          <p:nvPr/>
        </p:nvSpPr>
        <p:spPr bwMode="auto">
          <a:xfrm flipH="1">
            <a:off x="8976320" y="1462011"/>
            <a:ext cx="925595" cy="5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102" name="Title 1"/>
          <p:cNvSpPr txBox="1">
            <a:spLocks noChangeArrowheads="1"/>
          </p:cNvSpPr>
          <p:nvPr/>
        </p:nvSpPr>
        <p:spPr bwMode="auto">
          <a:xfrm flipH="1">
            <a:off x="8994816" y="2120839"/>
            <a:ext cx="1011467" cy="49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103" name="Title 1"/>
          <p:cNvSpPr txBox="1">
            <a:spLocks noChangeArrowheads="1"/>
          </p:cNvSpPr>
          <p:nvPr/>
        </p:nvSpPr>
        <p:spPr bwMode="auto">
          <a:xfrm flipH="1">
            <a:off x="8994816" y="2773143"/>
            <a:ext cx="978192" cy="56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 flipH="1">
            <a:off x="8769293" y="3382213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5" name="Title 1"/>
          <p:cNvSpPr txBox="1">
            <a:spLocks noChangeArrowheads="1"/>
          </p:cNvSpPr>
          <p:nvPr/>
        </p:nvSpPr>
        <p:spPr bwMode="auto">
          <a:xfrm flipH="1">
            <a:off x="8994816" y="3410050"/>
            <a:ext cx="1000203" cy="5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cxnSp>
        <p:nvCxnSpPr>
          <p:cNvPr id="106" name="直線接點 105"/>
          <p:cNvCxnSpPr/>
          <p:nvPr/>
        </p:nvCxnSpPr>
        <p:spPr>
          <a:xfrm flipH="1" flipV="1">
            <a:off x="10370558" y="1718909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 flipH="1" flipV="1">
            <a:off x="10387698" y="2352272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線接點 107"/>
          <p:cNvCxnSpPr/>
          <p:nvPr/>
        </p:nvCxnSpPr>
        <p:spPr>
          <a:xfrm flipH="1" flipV="1">
            <a:off x="10387698" y="3048716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線接點 108"/>
          <p:cNvCxnSpPr/>
          <p:nvPr/>
        </p:nvCxnSpPr>
        <p:spPr>
          <a:xfrm flipH="1" flipV="1">
            <a:off x="10374221" y="3653179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>
          <a:xfrm flipH="1">
            <a:off x="11001541" y="1412776"/>
            <a:ext cx="360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直線接點 111"/>
          <p:cNvCxnSpPr/>
          <p:nvPr/>
        </p:nvCxnSpPr>
        <p:spPr>
          <a:xfrm flipH="1">
            <a:off x="11001541" y="4581128"/>
            <a:ext cx="360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 flipH="1">
            <a:off x="11181541" y="1423446"/>
            <a:ext cx="0" cy="315768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直線接點 113"/>
          <p:cNvCxnSpPr/>
          <p:nvPr/>
        </p:nvCxnSpPr>
        <p:spPr>
          <a:xfrm flipH="1" flipV="1">
            <a:off x="8481210" y="1707184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線接點 114"/>
          <p:cNvCxnSpPr/>
          <p:nvPr/>
        </p:nvCxnSpPr>
        <p:spPr>
          <a:xfrm flipH="1" flipV="1">
            <a:off x="8481210" y="2348301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線接點 115"/>
          <p:cNvCxnSpPr/>
          <p:nvPr/>
        </p:nvCxnSpPr>
        <p:spPr>
          <a:xfrm flipH="1" flipV="1">
            <a:off x="8481210" y="3010147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線接點 116"/>
          <p:cNvCxnSpPr/>
          <p:nvPr/>
        </p:nvCxnSpPr>
        <p:spPr>
          <a:xfrm flipH="1" flipV="1">
            <a:off x="8481210" y="3653179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線接點 118"/>
          <p:cNvCxnSpPr/>
          <p:nvPr/>
        </p:nvCxnSpPr>
        <p:spPr>
          <a:xfrm flipH="1">
            <a:off x="8298419" y="1448652"/>
            <a:ext cx="360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直線接點 119"/>
          <p:cNvCxnSpPr/>
          <p:nvPr/>
        </p:nvCxnSpPr>
        <p:spPr>
          <a:xfrm flipH="1">
            <a:off x="8298419" y="4546996"/>
            <a:ext cx="360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直線接點 120"/>
          <p:cNvCxnSpPr/>
          <p:nvPr/>
        </p:nvCxnSpPr>
        <p:spPr>
          <a:xfrm>
            <a:off x="8478418" y="1459322"/>
            <a:ext cx="2792" cy="3051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直線接點 121"/>
          <p:cNvCxnSpPr/>
          <p:nvPr/>
        </p:nvCxnSpPr>
        <p:spPr>
          <a:xfrm flipH="1" flipV="1">
            <a:off x="11056425" y="1759316"/>
            <a:ext cx="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線接點 122"/>
          <p:cNvCxnSpPr/>
          <p:nvPr/>
        </p:nvCxnSpPr>
        <p:spPr>
          <a:xfrm flipH="1" flipV="1">
            <a:off x="11060088" y="2348301"/>
            <a:ext cx="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線接點 123"/>
          <p:cNvCxnSpPr>
            <a:endCxn id="133" idx="2"/>
          </p:cNvCxnSpPr>
          <p:nvPr/>
        </p:nvCxnSpPr>
        <p:spPr>
          <a:xfrm flipH="1">
            <a:off x="11066855" y="3068619"/>
            <a:ext cx="1146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線接點 124"/>
          <p:cNvCxnSpPr/>
          <p:nvPr/>
        </p:nvCxnSpPr>
        <p:spPr>
          <a:xfrm flipH="1" flipV="1">
            <a:off x="11060088" y="3631524"/>
            <a:ext cx="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6" name="群組 125"/>
          <p:cNvGrpSpPr/>
          <p:nvPr/>
        </p:nvGrpSpPr>
        <p:grpSpPr>
          <a:xfrm flipH="1">
            <a:off x="10641549" y="1543292"/>
            <a:ext cx="432000" cy="432000"/>
            <a:chOff x="5896856" y="1631748"/>
            <a:chExt cx="432000" cy="432000"/>
          </a:xfrm>
        </p:grpSpPr>
        <p:sp>
          <p:nvSpPr>
            <p:cNvPr id="127" name="橢圓 126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8" name="等腰三角形 127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29" name="群組 128"/>
          <p:cNvGrpSpPr/>
          <p:nvPr/>
        </p:nvGrpSpPr>
        <p:grpSpPr>
          <a:xfrm flipH="1">
            <a:off x="10627221" y="2156424"/>
            <a:ext cx="432000" cy="432000"/>
            <a:chOff x="5896856" y="1631748"/>
            <a:chExt cx="432000" cy="432000"/>
          </a:xfrm>
        </p:grpSpPr>
        <p:sp>
          <p:nvSpPr>
            <p:cNvPr id="130" name="橢圓 129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1" name="等腰三角形 130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32" name="群組 131"/>
          <p:cNvGrpSpPr/>
          <p:nvPr/>
        </p:nvGrpSpPr>
        <p:grpSpPr>
          <a:xfrm flipH="1">
            <a:off x="10634855" y="2852619"/>
            <a:ext cx="432000" cy="432000"/>
            <a:chOff x="5896856" y="1631748"/>
            <a:chExt cx="432000" cy="432000"/>
          </a:xfrm>
        </p:grpSpPr>
        <p:sp>
          <p:nvSpPr>
            <p:cNvPr id="133" name="橢圓 132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4" name="等腰三角形 133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35" name="群組 134"/>
          <p:cNvGrpSpPr/>
          <p:nvPr/>
        </p:nvGrpSpPr>
        <p:grpSpPr>
          <a:xfrm flipH="1">
            <a:off x="10641549" y="3455734"/>
            <a:ext cx="432000" cy="432000"/>
            <a:chOff x="5896856" y="1631748"/>
            <a:chExt cx="432000" cy="432000"/>
          </a:xfrm>
        </p:grpSpPr>
        <p:sp>
          <p:nvSpPr>
            <p:cNvPr id="136" name="橢圓 135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7" name="等腰三角形 136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cxnSp>
        <p:nvCxnSpPr>
          <p:cNvPr id="138" name="直線接點 137"/>
          <p:cNvCxnSpPr/>
          <p:nvPr/>
        </p:nvCxnSpPr>
        <p:spPr>
          <a:xfrm flipH="1" flipV="1">
            <a:off x="8010387" y="2636912"/>
            <a:ext cx="470823" cy="11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矩形 138"/>
          <p:cNvSpPr/>
          <p:nvPr/>
        </p:nvSpPr>
        <p:spPr>
          <a:xfrm flipH="1">
            <a:off x="8281700" y="4653136"/>
            <a:ext cx="3041055" cy="3899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0" name="矩形 139"/>
          <p:cNvSpPr/>
          <p:nvPr/>
        </p:nvSpPr>
        <p:spPr>
          <a:xfrm flipH="1">
            <a:off x="8309031" y="4581128"/>
            <a:ext cx="29863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 Air </a:t>
            </a:r>
            <a:r>
              <a:rPr lang="en-US" altLang="zh-TW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  <a:r>
              <a:rPr lang="en-US" altLang="zh-TW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ide Equipment</a:t>
            </a:r>
            <a:endParaRPr lang="zh-TW" alt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141" name="直線接點 140"/>
          <p:cNvCxnSpPr/>
          <p:nvPr/>
        </p:nvCxnSpPr>
        <p:spPr>
          <a:xfrm flipH="1">
            <a:off x="8010709" y="2635057"/>
            <a:ext cx="11322" cy="22607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線接點 141"/>
          <p:cNvCxnSpPr/>
          <p:nvPr/>
        </p:nvCxnSpPr>
        <p:spPr>
          <a:xfrm flipH="1">
            <a:off x="8012220" y="4869160"/>
            <a:ext cx="26647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線接點 142"/>
          <p:cNvCxnSpPr/>
          <p:nvPr/>
        </p:nvCxnSpPr>
        <p:spPr>
          <a:xfrm flipV="1">
            <a:off x="11178739" y="2660578"/>
            <a:ext cx="470823" cy="11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線接點 143"/>
          <p:cNvCxnSpPr/>
          <p:nvPr/>
        </p:nvCxnSpPr>
        <p:spPr>
          <a:xfrm flipH="1">
            <a:off x="11625279" y="2661703"/>
            <a:ext cx="0" cy="222706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線接點 144"/>
          <p:cNvCxnSpPr/>
          <p:nvPr/>
        </p:nvCxnSpPr>
        <p:spPr>
          <a:xfrm>
            <a:off x="11322755" y="4869160"/>
            <a:ext cx="32680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矩形 149"/>
          <p:cNvSpPr/>
          <p:nvPr/>
        </p:nvSpPr>
        <p:spPr>
          <a:xfrm flipH="1">
            <a:off x="8743944" y="4005064"/>
            <a:ext cx="1601265" cy="5419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1" name="Title 1"/>
          <p:cNvSpPr txBox="1">
            <a:spLocks noChangeArrowheads="1"/>
          </p:cNvSpPr>
          <p:nvPr/>
        </p:nvSpPr>
        <p:spPr bwMode="auto">
          <a:xfrm flipH="1">
            <a:off x="8969467" y="4032901"/>
            <a:ext cx="1000203" cy="5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solidFill>
                  <a:schemeClr val="bg1"/>
                </a:solidFill>
                <a:latin typeface="Lucida Sans Unicode" pitchFamily="34" charset="0"/>
              </a:rPr>
              <a:t>Chiller</a:t>
            </a:r>
            <a:endParaRPr kumimoji="0" lang="en-US" altLang="zh-HK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cxnSp>
        <p:nvCxnSpPr>
          <p:cNvPr id="152" name="直線接點 151"/>
          <p:cNvCxnSpPr/>
          <p:nvPr/>
        </p:nvCxnSpPr>
        <p:spPr>
          <a:xfrm flipH="1" flipV="1">
            <a:off x="10348872" y="4276030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線接點 152"/>
          <p:cNvCxnSpPr/>
          <p:nvPr/>
        </p:nvCxnSpPr>
        <p:spPr>
          <a:xfrm flipH="1" flipV="1">
            <a:off x="8455861" y="4276030"/>
            <a:ext cx="288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線接點 153"/>
          <p:cNvCxnSpPr/>
          <p:nvPr/>
        </p:nvCxnSpPr>
        <p:spPr>
          <a:xfrm flipH="1" flipV="1">
            <a:off x="11034739" y="4254375"/>
            <a:ext cx="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5" name="群組 154"/>
          <p:cNvGrpSpPr/>
          <p:nvPr/>
        </p:nvGrpSpPr>
        <p:grpSpPr>
          <a:xfrm flipH="1">
            <a:off x="10616200" y="4078585"/>
            <a:ext cx="432000" cy="432000"/>
            <a:chOff x="5896856" y="1631748"/>
            <a:chExt cx="432000" cy="432000"/>
          </a:xfrm>
        </p:grpSpPr>
        <p:sp>
          <p:nvSpPr>
            <p:cNvPr id="156" name="橢圓 155"/>
            <p:cNvSpPr/>
            <p:nvPr/>
          </p:nvSpPr>
          <p:spPr>
            <a:xfrm>
              <a:off x="5896856" y="1631748"/>
              <a:ext cx="432000" cy="432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7" name="等腰三角形 156"/>
            <p:cNvSpPr/>
            <p:nvPr/>
          </p:nvSpPr>
          <p:spPr>
            <a:xfrm rot="5400000">
              <a:off x="5995980" y="1671194"/>
              <a:ext cx="360889" cy="3048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3" name="等腰三角形 12"/>
          <p:cNvSpPr/>
          <p:nvPr/>
        </p:nvSpPr>
        <p:spPr>
          <a:xfrm>
            <a:off x="3431704" y="3437835"/>
            <a:ext cx="207078" cy="22315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8" name="等腰三角形 117"/>
          <p:cNvSpPr/>
          <p:nvPr/>
        </p:nvSpPr>
        <p:spPr>
          <a:xfrm>
            <a:off x="11505546" y="3501008"/>
            <a:ext cx="207078" cy="22315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6" name="等腰三角形 145"/>
          <p:cNvSpPr/>
          <p:nvPr/>
        </p:nvSpPr>
        <p:spPr>
          <a:xfrm flipV="1">
            <a:off x="7905146" y="3371825"/>
            <a:ext cx="207078" cy="22315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7" name="等腰三角形 146"/>
          <p:cNvSpPr/>
          <p:nvPr/>
        </p:nvSpPr>
        <p:spPr>
          <a:xfrm flipV="1">
            <a:off x="7062601" y="3353926"/>
            <a:ext cx="207078" cy="2231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5" name="直線接點 14"/>
          <p:cNvCxnSpPr/>
          <p:nvPr/>
        </p:nvCxnSpPr>
        <p:spPr>
          <a:xfrm flipH="1">
            <a:off x="7174287" y="2667500"/>
            <a:ext cx="8477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接點 147"/>
          <p:cNvCxnSpPr/>
          <p:nvPr/>
        </p:nvCxnSpPr>
        <p:spPr>
          <a:xfrm flipH="1">
            <a:off x="3535244" y="4693786"/>
            <a:ext cx="42668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接點 148"/>
          <p:cNvCxnSpPr/>
          <p:nvPr/>
        </p:nvCxnSpPr>
        <p:spPr>
          <a:xfrm rot="5400000" flipH="1">
            <a:off x="3367618" y="4487401"/>
            <a:ext cx="4182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接點 157"/>
          <p:cNvCxnSpPr/>
          <p:nvPr/>
        </p:nvCxnSpPr>
        <p:spPr>
          <a:xfrm flipV="1">
            <a:off x="7772837" y="4678336"/>
            <a:ext cx="6175" cy="4659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接點 158"/>
          <p:cNvCxnSpPr/>
          <p:nvPr/>
        </p:nvCxnSpPr>
        <p:spPr>
          <a:xfrm flipH="1" flipV="1">
            <a:off x="7752184" y="5144283"/>
            <a:ext cx="3897379" cy="129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接點 159"/>
          <p:cNvCxnSpPr/>
          <p:nvPr/>
        </p:nvCxnSpPr>
        <p:spPr>
          <a:xfrm flipH="1" flipV="1">
            <a:off x="11625279" y="4848114"/>
            <a:ext cx="0" cy="3270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等腰三角形 160"/>
          <p:cNvSpPr/>
          <p:nvPr/>
        </p:nvSpPr>
        <p:spPr>
          <a:xfrm rot="5400000" flipV="1">
            <a:off x="7486694" y="2555361"/>
            <a:ext cx="207078" cy="2231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162" name="等腰三角形 161"/>
          <p:cNvSpPr/>
          <p:nvPr/>
        </p:nvSpPr>
        <p:spPr>
          <a:xfrm rot="16200000" flipH="1" flipV="1">
            <a:off x="5492759" y="4586047"/>
            <a:ext cx="207078" cy="2231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163" name="等腰三角形 162"/>
          <p:cNvSpPr/>
          <p:nvPr/>
        </p:nvSpPr>
        <p:spPr>
          <a:xfrm rot="16200000" flipH="1" flipV="1">
            <a:off x="9708910" y="5031802"/>
            <a:ext cx="207078" cy="2231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93117" y="6570250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29</a:t>
            </a:fld>
            <a:r>
              <a:rPr lang="zh-HK" altLang="en-US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36</a:t>
            </a:r>
            <a:endParaRPr lang="zh-HK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877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138" y="726383"/>
            <a:ext cx="3264803" cy="2581236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5855" y="1096620"/>
            <a:ext cx="3266636" cy="2145422"/>
          </a:xfr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49515" y="649287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b="1" smtClean="0">
                <a:solidFill>
                  <a:schemeClr val="tx1"/>
                </a:solidFill>
              </a:rPr>
              <a:t>3</a:t>
            </a:fld>
            <a:r>
              <a:rPr lang="zh-HK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HK" b="1" dirty="0" smtClean="0">
                <a:solidFill>
                  <a:schemeClr val="tx1"/>
                </a:solidFill>
              </a:rPr>
              <a:t>of 36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9515" y="847260"/>
            <a:ext cx="3101272" cy="2167891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2916607" y="140654"/>
            <a:ext cx="9199858" cy="96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Hong Kong’s History- Air Conditioning System</a:t>
            </a:r>
            <a:endParaRPr lang="en-US" altLang="zh-HK" sz="30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534" y="4087145"/>
            <a:ext cx="3266636" cy="21777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10599" y="3842729"/>
            <a:ext cx="3260799" cy="21738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94997" y="3309950"/>
            <a:ext cx="21683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Classroom</a:t>
            </a:r>
            <a:endParaRPr lang="zh-TW" alt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21284" y="3309950"/>
            <a:ext cx="17687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Hospital</a:t>
            </a:r>
            <a:endParaRPr lang="zh-TW" alt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33385" y="3043282"/>
            <a:ext cx="29174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Working Place</a:t>
            </a:r>
            <a:endParaRPr lang="zh-TW" alt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989" y="4087145"/>
            <a:ext cx="3203678" cy="214188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-167009" y="1846165"/>
            <a:ext cx="17265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1960s</a:t>
            </a:r>
            <a:endParaRPr lang="zh-TW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67009" y="4806559"/>
            <a:ext cx="17265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2000s</a:t>
            </a:r>
            <a:endParaRPr lang="zh-TW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1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4727849" y="980729"/>
            <a:ext cx="7344816" cy="5037560"/>
            <a:chOff x="4727849" y="980729"/>
            <a:chExt cx="7344816" cy="5037560"/>
          </a:xfrm>
        </p:grpSpPr>
        <p:pic>
          <p:nvPicPr>
            <p:cNvPr id="10" name="圖片 9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345" t="4606" r="18910"/>
            <a:stretch/>
          </p:blipFill>
          <p:spPr bwMode="auto">
            <a:xfrm>
              <a:off x="4727849" y="980729"/>
              <a:ext cx="7344816" cy="5037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橢圓形圖說文字 13"/>
            <p:cNvSpPr/>
            <p:nvPr/>
          </p:nvSpPr>
          <p:spPr>
            <a:xfrm>
              <a:off x="7867092" y="4830328"/>
              <a:ext cx="4176464" cy="1114200"/>
            </a:xfrm>
            <a:prstGeom prst="wedgeEllipseCallout">
              <a:avLst>
                <a:gd name="adj1" fmla="val -37310"/>
                <a:gd name="adj2" fmla="val -7193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dirty="0" smtClean="0">
                  <a:solidFill>
                    <a:schemeClr val="tx1"/>
                  </a:solidFill>
                </a:rPr>
                <a:t>New chilled water supply and return pipes to interconnect two chiller plants</a:t>
              </a:r>
              <a:endParaRPr lang="zh-HK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標題 1"/>
          <p:cNvSpPr txBox="1">
            <a:spLocks/>
          </p:cNvSpPr>
          <p:nvPr/>
        </p:nvSpPr>
        <p:spPr>
          <a:xfrm>
            <a:off x="3215680" y="148456"/>
            <a:ext cx="8426152" cy="8322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HK" sz="40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Interconnection of Chiller Plant at Block AB</a:t>
            </a:r>
            <a:endParaRPr lang="zh-HK" altLang="en-US" sz="40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73876" y="817966"/>
            <a:ext cx="277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altLang="zh-HK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endParaRPr lang="zh-HK" altLang="en-US" sz="3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1736844136"/>
              </p:ext>
            </p:extLst>
          </p:nvPr>
        </p:nvGraphicFramePr>
        <p:xfrm>
          <a:off x="-600744" y="1395136"/>
          <a:ext cx="5720184" cy="4987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2567608" y="2686945"/>
            <a:ext cx="175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Keep on 30 </a:t>
            </a:r>
            <a:r>
              <a:rPr lang="en-US" altLang="zh-HK" b="1" dirty="0" err="1" smtClean="0"/>
              <a:t>mins</a:t>
            </a:r>
            <a:endParaRPr lang="zh-HK" altLang="en-US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16280" y="6515819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30</a:t>
            </a:fld>
            <a:r>
              <a:rPr lang="zh-HK" altLang="en-US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36</a:t>
            </a:r>
            <a:endParaRPr lang="zh-HK" altLang="en-US" dirty="0"/>
          </a:p>
        </p:txBody>
      </p:sp>
      <p:sp>
        <p:nvSpPr>
          <p:cNvPr id="3" name="橢圓形圖說文字 2"/>
          <p:cNvSpPr/>
          <p:nvPr/>
        </p:nvSpPr>
        <p:spPr>
          <a:xfrm>
            <a:off x="10675404" y="2871611"/>
            <a:ext cx="1368152" cy="624935"/>
          </a:xfrm>
          <a:prstGeom prst="wedgeEllipseCallout">
            <a:avLst>
              <a:gd name="adj1" fmla="val -8967"/>
              <a:gd name="adj2" fmla="val 847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Plant B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13" name="橢圓形圖說文字 12"/>
          <p:cNvSpPr/>
          <p:nvPr/>
        </p:nvSpPr>
        <p:spPr>
          <a:xfrm>
            <a:off x="4734920" y="3202427"/>
            <a:ext cx="1199649" cy="588237"/>
          </a:xfrm>
          <a:prstGeom prst="wedgeEllipseCallout">
            <a:avLst>
              <a:gd name="adj1" fmla="val 17519"/>
              <a:gd name="adj2" fmla="val 770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Plant A</a:t>
            </a:r>
            <a:endParaRPr lang="zh-HK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2828" y="332656"/>
            <a:ext cx="8913812" cy="936104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HK" sz="4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Energy Saving </a:t>
            </a:r>
            <a:r>
              <a:rPr lang="en-US" altLang="zh-HK" sz="40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of Interconnection of Chiller Plant at Block AB</a:t>
            </a:r>
            <a:endParaRPr lang="zh-HK" altLang="en-US" sz="40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6280" y="646933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31</a:t>
            </a:fld>
            <a:r>
              <a:rPr lang="zh-HK" altLang="en-US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36</a:t>
            </a:r>
            <a:endParaRPr lang="zh-HK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47670"/>
              </p:ext>
            </p:extLst>
          </p:nvPr>
        </p:nvGraphicFramePr>
        <p:xfrm>
          <a:off x="479376" y="1412776"/>
          <a:ext cx="11233248" cy="427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577"/>
                <a:gridCol w="1778775"/>
                <a:gridCol w="1296144"/>
                <a:gridCol w="1224136"/>
                <a:gridCol w="1742594"/>
                <a:gridCol w="1901011"/>
                <a:gridCol w="1901011"/>
              </a:tblGrid>
              <a:tr h="492104">
                <a:tc rowSpan="2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HK" dirty="0" smtClean="0"/>
                        <a:t>Configuration</a:t>
                      </a:r>
                      <a:endParaRPr lang="zh-HK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Total Cooling Capacity</a:t>
                      </a:r>
                      <a:endParaRPr lang="zh-HK" altLang="en-US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HK" dirty="0" smtClean="0"/>
                        <a:t>Building load</a:t>
                      </a:r>
                      <a:endParaRPr lang="zh-HK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HK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Energy Saving for Interconnection at Block AB in Winter Season</a:t>
                      </a:r>
                      <a:endParaRPr lang="zh-HK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0976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Existing Arrangement</a:t>
                      </a:r>
                      <a:endParaRPr lang="zh-HK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Arrangement</a:t>
                      </a:r>
                      <a:endParaRPr lang="zh-HK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Electricity</a:t>
                      </a:r>
                      <a:r>
                        <a:rPr lang="en-US" altLang="zh-HK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Consumption</a:t>
                      </a:r>
                      <a:endParaRPr lang="zh-HK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10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dirty="0" smtClean="0"/>
                        <a:t>Chiller Plant at Block A</a:t>
                      </a:r>
                      <a:endParaRPr lang="zh-HK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zh-HK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Nos. 680kW</a:t>
                      </a:r>
                      <a:r>
                        <a:rPr lang="en-US" altLang="zh-HK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200 kW Oil F</a:t>
                      </a:r>
                      <a:r>
                        <a:rPr lang="en-US" altLang="zh-HK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ree Chillers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Nos. 550kW Oil free Chillers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1080kW</a:t>
                      </a:r>
                      <a:endParaRPr lang="zh-HK" alt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b="1" dirty="0" smtClean="0"/>
                        <a:t>Summer: </a:t>
                      </a:r>
                      <a:r>
                        <a:rPr lang="en-US" altLang="zh-HK" dirty="0" smtClean="0"/>
                        <a:t>864kW</a:t>
                      </a:r>
                    </a:p>
                    <a:p>
                      <a:r>
                        <a:rPr lang="en-US" altLang="zh-HK" b="1" dirty="0" smtClean="0"/>
                        <a:t>Winter:</a:t>
                      </a:r>
                    </a:p>
                    <a:p>
                      <a:r>
                        <a:rPr lang="en-US" altLang="zh-HK" b="1" dirty="0" smtClean="0">
                          <a:solidFill>
                            <a:srgbClr val="FF0000"/>
                          </a:solidFill>
                        </a:rPr>
                        <a:t>250kW</a:t>
                      </a:r>
                      <a:endParaRPr lang="zh-HK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baseline="0" dirty="0" smtClean="0"/>
                        <a:t>1 X 550kW </a:t>
                      </a:r>
                      <a:r>
                        <a:rPr lang="en-US" altLang="zh-HK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Oil free Chillers </a:t>
                      </a:r>
                    </a:p>
                    <a:p>
                      <a:r>
                        <a:rPr lang="en-US" altLang="zh-HK" dirty="0" smtClean="0"/>
                        <a:t>1 X Chilled</a:t>
                      </a:r>
                      <a:r>
                        <a:rPr lang="en-US" altLang="zh-HK" baseline="0" dirty="0" smtClean="0"/>
                        <a:t> Water Pump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Interconnection</a:t>
                      </a:r>
                      <a:r>
                        <a:rPr lang="en-US" altLang="zh-HK" baseline="0" dirty="0" smtClean="0"/>
                        <a:t> at Block AB was put in operation.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(106kW + 7.5 kW) X24 X 20 days </a:t>
                      </a:r>
                      <a:r>
                        <a:rPr lang="en-US" altLang="zh-HK" baseline="0" dirty="0" smtClean="0"/>
                        <a:t>X 3 months*</a:t>
                      </a:r>
                    </a:p>
                    <a:p>
                      <a:r>
                        <a:rPr lang="en-US" altLang="zh-HK" b="1" u="sng" baseline="0" dirty="0" smtClean="0">
                          <a:solidFill>
                            <a:srgbClr val="FF0000"/>
                          </a:solidFill>
                        </a:rPr>
                        <a:t>= 163,440 kWh</a:t>
                      </a:r>
                      <a:endParaRPr lang="zh-HK" alt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27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dirty="0" smtClean="0"/>
                        <a:t>Chiller Plant at Block B</a:t>
                      </a:r>
                      <a:endParaRPr lang="zh-HK" altLang="en-US" sz="1800" dirty="0" smtClean="0"/>
                    </a:p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Nos. 550kW Oil free Chillers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0" dirty="0" smtClean="0"/>
                        <a:t>2750kW</a:t>
                      </a:r>
                      <a:endParaRPr lang="zh-HK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b="1" dirty="0" smtClean="0"/>
                        <a:t>Summer:</a:t>
                      </a:r>
                    </a:p>
                    <a:p>
                      <a:r>
                        <a:rPr lang="en-US" altLang="zh-HK" dirty="0" smtClean="0"/>
                        <a:t>2200kW</a:t>
                      </a:r>
                    </a:p>
                    <a:p>
                      <a:r>
                        <a:rPr lang="en-US" altLang="zh-HK" b="1" dirty="0" smtClean="0"/>
                        <a:t>Winter:</a:t>
                      </a:r>
                      <a:endParaRPr lang="zh-HK" altLang="en-US" b="1" dirty="0" smtClean="0"/>
                    </a:p>
                    <a:p>
                      <a:r>
                        <a:rPr lang="en-US" altLang="zh-HK" b="1" dirty="0" smtClean="0">
                          <a:solidFill>
                            <a:srgbClr val="FF0000"/>
                          </a:solidFill>
                        </a:rPr>
                        <a:t>800kW</a:t>
                      </a:r>
                      <a:endParaRPr lang="zh-HK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baseline="0" dirty="0" smtClean="0"/>
                        <a:t>2 X 550kW </a:t>
                      </a:r>
                      <a:r>
                        <a:rPr lang="en-US" altLang="zh-HK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Oil free Chillers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2 X Chilled</a:t>
                      </a:r>
                      <a:r>
                        <a:rPr lang="en-US" altLang="zh-HK" baseline="0" dirty="0" smtClean="0"/>
                        <a:t> Water Pump</a:t>
                      </a:r>
                      <a:endParaRPr lang="en-US" altLang="zh-HK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baseline="0" dirty="0" smtClean="0"/>
                        <a:t>2 X 550kW </a:t>
                      </a:r>
                      <a:r>
                        <a:rPr lang="en-US" altLang="zh-HK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Oil free Chillers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2 X Chilled</a:t>
                      </a:r>
                      <a:r>
                        <a:rPr lang="en-US" altLang="zh-HK" baseline="0" dirty="0" smtClean="0"/>
                        <a:t> Water Pump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HK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Nil</a:t>
                      </a:r>
                      <a:r>
                        <a:rPr lang="en-US" altLang="zh-HK" baseline="0" dirty="0" smtClean="0"/>
                        <a:t> </a:t>
                      </a:r>
                      <a:endParaRPr lang="zh-HK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HK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56871" y="5661248"/>
            <a:ext cx="6821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HK" dirty="0" smtClean="0"/>
              <a:t>Remark: Outdoor </a:t>
            </a:r>
            <a:r>
              <a:rPr lang="en-US" altLang="zh-HK" dirty="0"/>
              <a:t>temperature is lower than </a:t>
            </a:r>
            <a:r>
              <a:rPr lang="en-US" altLang="zh-HK" dirty="0" smtClean="0"/>
              <a:t>18</a:t>
            </a:r>
            <a:r>
              <a:rPr lang="en-US" altLang="zh-HK" baseline="30000" dirty="0" smtClean="0"/>
              <a:t>o</a:t>
            </a:r>
            <a:r>
              <a:rPr lang="en-US" altLang="zh-HK" dirty="0" smtClean="0"/>
              <a:t>C in the winter season.</a:t>
            </a:r>
          </a:p>
        </p:txBody>
      </p:sp>
    </p:spTree>
    <p:extLst>
      <p:ext uri="{BB962C8B-B14F-4D97-AF65-F5344CB8AC3E}">
        <p14:creationId xmlns:p14="http://schemas.microsoft.com/office/powerpoint/2010/main" val="15643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標題 1"/>
          <p:cNvSpPr>
            <a:spLocks noGrp="1"/>
          </p:cNvSpPr>
          <p:nvPr>
            <p:ph type="title"/>
          </p:nvPr>
        </p:nvSpPr>
        <p:spPr>
          <a:xfrm>
            <a:off x="2866378" y="717913"/>
            <a:ext cx="9433048" cy="648072"/>
          </a:xfrm>
        </p:spPr>
        <p:txBody>
          <a:bodyPr>
            <a:normAutofit fontScale="90000"/>
          </a:bodyPr>
          <a:lstStyle/>
          <a:p>
            <a:r>
              <a:rPr lang="en-US" altLang="zh-HK" sz="40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Benefits </a:t>
            </a:r>
            <a:r>
              <a:rPr lang="en-US" altLang="zh-HK" sz="4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/>
            </a:r>
            <a:br>
              <a:rPr lang="en-US" altLang="zh-HK" sz="4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</a:br>
            <a:r>
              <a:rPr lang="en-US" altLang="zh-HK" sz="2700" b="1" kern="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Tahoma" pitchFamily="34" charset="0"/>
              </a:rPr>
              <a:t>A. </a:t>
            </a:r>
            <a:r>
              <a:rPr lang="en-US" altLang="zh-HK" sz="2700" b="1" kern="0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Tahoma" pitchFamily="34" charset="0"/>
              </a:rPr>
              <a:t>Combination </a:t>
            </a:r>
            <a:r>
              <a:rPr lang="en-US" altLang="zh-HK" sz="2700" b="1" kern="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Tahoma" pitchFamily="34" charset="0"/>
              </a:rPr>
              <a:t>of Chiller Plant at Block </a:t>
            </a:r>
            <a:r>
              <a:rPr lang="en-US" altLang="zh-HK" sz="2700" b="1" kern="0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Tahoma" pitchFamily="34" charset="0"/>
              </a:rPr>
              <a:t>DE </a:t>
            </a:r>
            <a:br>
              <a:rPr lang="en-US" altLang="zh-HK" sz="2700" b="1" kern="0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Tahoma" pitchFamily="34" charset="0"/>
              </a:rPr>
            </a:br>
            <a:r>
              <a:rPr lang="en-US" altLang="zh-HK" sz="2700" b="1" kern="0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Tahoma" pitchFamily="34" charset="0"/>
              </a:rPr>
              <a:t>B. Interconnection </a:t>
            </a:r>
            <a:r>
              <a:rPr lang="en-US" altLang="zh-HK" sz="2700" b="1" kern="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Tahoma" pitchFamily="34" charset="0"/>
              </a:rPr>
              <a:t>of Chiller Plant at Block </a:t>
            </a:r>
            <a:r>
              <a:rPr lang="en-US" altLang="zh-HK" sz="2700" b="1" kern="0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Tahoma" pitchFamily="34" charset="0"/>
              </a:rPr>
              <a:t>AB</a:t>
            </a:r>
            <a:endParaRPr lang="zh-HK" altLang="en-US" sz="2700" b="1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8616280" y="6502995"/>
            <a:ext cx="2743200" cy="365125"/>
          </a:xfrm>
        </p:spPr>
        <p:txBody>
          <a:bodyPr/>
          <a:lstStyle/>
          <a:p>
            <a:r>
              <a:rPr lang="zh-HK" altLang="en-US" dirty="0" smtClean="0"/>
              <a:t> </a:t>
            </a:r>
            <a:r>
              <a:rPr lang="en-US" altLang="zh-HK" dirty="0" smtClean="0"/>
              <a:t>20 of 36</a:t>
            </a:r>
            <a:endParaRPr lang="zh-HK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798266" y="3360775"/>
            <a:ext cx="257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/>
              <a:t>2.Energy </a:t>
            </a:r>
            <a:r>
              <a:rPr lang="en-US" altLang="zh-HK" sz="2400" b="1" dirty="0"/>
              <a:t>Saving</a:t>
            </a:r>
            <a:endParaRPr lang="zh-HK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521759" y="1833092"/>
            <a:ext cx="3262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/>
              <a:t>4</a:t>
            </a:r>
            <a:r>
              <a:rPr lang="en-US" altLang="zh-HK" sz="2400" b="1" dirty="0"/>
              <a:t>. Reduce Maintenance </a:t>
            </a:r>
            <a:r>
              <a:rPr lang="en-US" altLang="zh-HK" sz="2400" b="1" dirty="0" smtClean="0"/>
              <a:t>Cost </a:t>
            </a:r>
            <a:endParaRPr lang="zh-HK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98266" y="1880014"/>
            <a:ext cx="2843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/>
              <a:t>1</a:t>
            </a:r>
            <a:r>
              <a:rPr lang="en-US" altLang="zh-HK" sz="2400" b="1" dirty="0" smtClean="0"/>
              <a:t>. Reduce </a:t>
            </a:r>
            <a:r>
              <a:rPr lang="en-US" altLang="zh-HK" sz="2400" b="1" dirty="0"/>
              <a:t>Noise Pollution</a:t>
            </a:r>
            <a:endParaRPr lang="zh-HK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8591434" y="4556819"/>
            <a:ext cx="3456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 smtClean="0"/>
              <a:t>6. Improve </a:t>
            </a:r>
            <a:r>
              <a:rPr lang="en-US" altLang="zh-HK" sz="2400" b="1" dirty="0"/>
              <a:t>Building Space </a:t>
            </a:r>
            <a:r>
              <a:rPr lang="en-US" altLang="zh-HK" sz="2400" b="1" dirty="0" err="1"/>
              <a:t>Utilisation</a:t>
            </a:r>
            <a:endParaRPr lang="zh-HK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8521759" y="3185023"/>
            <a:ext cx="3454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 smtClean="0"/>
              <a:t>5. Improve </a:t>
            </a:r>
            <a:r>
              <a:rPr lang="en-US" altLang="zh-HK" sz="2400" b="1" dirty="0"/>
              <a:t>Reliability and Flexibility</a:t>
            </a:r>
            <a:endParaRPr lang="zh-HK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768526" y="4554981"/>
            <a:ext cx="2873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 smtClean="0"/>
              <a:t>3. </a:t>
            </a:r>
            <a:r>
              <a:rPr lang="en-US" altLang="zh-HK" sz="2400" b="1" dirty="0"/>
              <a:t>Reduce Green House Gas </a:t>
            </a:r>
            <a:r>
              <a:rPr lang="en-US" altLang="zh-HK" sz="2400" b="1" dirty="0" smtClean="0"/>
              <a:t>Emission</a:t>
            </a:r>
            <a:endParaRPr lang="zh-HK" altLang="en-US" sz="24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841" y="1365985"/>
            <a:ext cx="3856674" cy="49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7648" y="129407"/>
            <a:ext cx="9264352" cy="851321"/>
          </a:xfrm>
        </p:spPr>
        <p:txBody>
          <a:bodyPr>
            <a:normAutofit fontScale="90000"/>
          </a:bodyPr>
          <a:lstStyle/>
          <a:p>
            <a:r>
              <a:rPr lang="en-US" altLang="zh-HK" sz="32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Electricity Consumption for </a:t>
            </a:r>
            <a:r>
              <a:rPr lang="en-US" altLang="zh-HK" sz="32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Hong Kong Baptist Hospital in </a:t>
            </a:r>
            <a:r>
              <a:rPr lang="en-US" altLang="zh-HK" sz="32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2012 and </a:t>
            </a:r>
            <a:r>
              <a:rPr lang="en-US" altLang="zh-HK" sz="32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2017</a:t>
            </a:r>
            <a:endParaRPr lang="zh-HK" altLang="en-US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684840" y="649287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33</a:t>
            </a:fld>
            <a:r>
              <a:rPr lang="zh-HK" altLang="en-US" dirty="0" smtClean="0"/>
              <a:t> </a:t>
            </a:r>
            <a:r>
              <a:rPr lang="en-US" altLang="zh-HK" dirty="0"/>
              <a:t>of </a:t>
            </a:r>
            <a:r>
              <a:rPr lang="en-US" altLang="zh-HK" dirty="0" smtClean="0"/>
              <a:t>36</a:t>
            </a:r>
            <a:endParaRPr lang="zh-HK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63707"/>
              </p:ext>
            </p:extLst>
          </p:nvPr>
        </p:nvGraphicFramePr>
        <p:xfrm>
          <a:off x="695400" y="980729"/>
          <a:ext cx="5976664" cy="52254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5916"/>
                <a:gridCol w="1444360"/>
                <a:gridCol w="1444360"/>
                <a:gridCol w="2042028"/>
              </a:tblGrid>
              <a:tr h="1420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 smtClean="0">
                          <a:effectLst/>
                        </a:rPr>
                        <a:t>Year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kWh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HK</a:t>
                      </a:r>
                      <a:r>
                        <a:rPr lang="en-US" sz="2400" u="none" strike="noStrike" dirty="0" smtClean="0">
                          <a:effectLst/>
                        </a:rPr>
                        <a:t>$ *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Indirect GHG emission in </a:t>
                      </a:r>
                      <a:r>
                        <a:rPr lang="en-US" sz="2400" u="none" strike="noStrike" dirty="0" err="1">
                          <a:effectLst/>
                        </a:rPr>
                        <a:t>tonnes</a:t>
                      </a:r>
                      <a:r>
                        <a:rPr lang="en-US" sz="2400" u="none" strike="noStrike" dirty="0">
                          <a:effectLst/>
                        </a:rPr>
                        <a:t> of CO</a:t>
                      </a:r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r>
                        <a:rPr lang="en-US" sz="2400" u="none" strike="noStrike" dirty="0">
                          <a:effectLst/>
                        </a:rPr>
                        <a:t> equivalent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2009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n-US" altLang="zh-HK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Block ABC</a:t>
                      </a:r>
                      <a:endParaRPr lang="en-US" altLang="zh-H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  <a:tr h="3620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u="none" strike="noStrike" dirty="0">
                          <a:effectLst/>
                        </a:rPr>
                        <a:t>2012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u="none" strike="noStrike" dirty="0">
                          <a:effectLst/>
                        </a:rPr>
                        <a:t>20,199,960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u="none" strike="noStrike" dirty="0">
                          <a:effectLst/>
                        </a:rPr>
                        <a:t>20,805,959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u="none" strike="noStrike" dirty="0">
                          <a:effectLst/>
                        </a:rPr>
                        <a:t>11,716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u="none" strike="noStrike" dirty="0" smtClean="0">
                          <a:effectLst/>
                        </a:rPr>
                        <a:t>2017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u="none" strike="noStrike" dirty="0" smtClean="0">
                          <a:effectLst/>
                        </a:rPr>
                        <a:t>18,583,207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19,140,703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u="none" strike="noStrike" dirty="0" smtClean="0">
                          <a:effectLst/>
                        </a:rPr>
                        <a:t>10,034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Saving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HK" sz="24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1,616,753</a:t>
                      </a:r>
                      <a:endParaRPr lang="en-US" altLang="zh-HK" sz="24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HK" sz="24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1,665,256</a:t>
                      </a:r>
                      <a:endParaRPr lang="en-US" altLang="zh-HK" sz="24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HK" sz="24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1,682</a:t>
                      </a:r>
                      <a:endParaRPr lang="en-US" altLang="zh-HK" sz="24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24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HK" sz="24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HK" sz="24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HK" sz="24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09">
                <a:tc grid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Block DE</a:t>
                      </a:r>
                      <a:endParaRPr lang="en-US" altLang="zh-HK" sz="24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H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H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H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  <a:tr h="3620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2013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4,430,792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4,563,716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2,792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2017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3,397,382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3,499,303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1,835</a:t>
                      </a:r>
                      <a:endParaRPr lang="en-US" altLang="zh-H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Saving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1,033,422</a:t>
                      </a:r>
                      <a:endParaRPr lang="en-US" altLang="zh-HK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1,064,412</a:t>
                      </a:r>
                      <a:endParaRPr lang="en-US" altLang="zh-HK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957</a:t>
                      </a:r>
                      <a:endParaRPr lang="en-US" altLang="zh-HK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Total</a:t>
                      </a:r>
                      <a:r>
                        <a:rPr lang="en-US" sz="2400" b="1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2,650,175</a:t>
                      </a:r>
                      <a:endParaRPr lang="en-US" altLang="zh-HK" sz="2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2,729,668</a:t>
                      </a:r>
                      <a:endParaRPr lang="en-US" altLang="zh-HK" sz="2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HK" sz="2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2,639</a:t>
                      </a:r>
                      <a:endParaRPr lang="en-US" altLang="zh-HK" sz="2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tree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335" y="1268760"/>
            <a:ext cx="486939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279667" y="4617131"/>
            <a:ext cx="4442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ctr"/>
            <a:r>
              <a:rPr lang="en-US" altLang="zh-HK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>114,000 </a:t>
            </a:r>
            <a:r>
              <a:rPr lang="en-US" altLang="zh-HK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>Trees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960096" y="546380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dirty="0" smtClean="0"/>
              <a:t>Based </a:t>
            </a:r>
            <a:r>
              <a:rPr lang="en-US" altLang="zh-HK" dirty="0"/>
              <a:t>on $1.03/kWh in 2017 for reference only</a:t>
            </a:r>
            <a:r>
              <a:rPr lang="en-US" altLang="zh-HK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9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3672" y="324305"/>
            <a:ext cx="4680520" cy="832272"/>
          </a:xfrm>
        </p:spPr>
        <p:txBody>
          <a:bodyPr>
            <a:normAutofit fontScale="90000"/>
          </a:bodyPr>
          <a:lstStyle/>
          <a:p>
            <a:r>
              <a:rPr lang="en-US" altLang="zh-HK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Appreciation</a:t>
            </a:r>
            <a:r>
              <a:rPr lang="en-US" altLang="zh-HK" dirty="0"/>
              <a:t/>
            </a:r>
            <a:br>
              <a:rPr lang="en-US" altLang="zh-HK" dirty="0"/>
            </a:b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840045" y="655606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34</a:t>
            </a:fld>
            <a:r>
              <a:rPr lang="zh-HK" altLang="en-US" dirty="0" smtClean="0"/>
              <a:t> </a:t>
            </a:r>
            <a:r>
              <a:rPr lang="en-US" altLang="zh-HK" dirty="0" smtClean="0"/>
              <a:t>of 36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908721"/>
            <a:ext cx="6240016" cy="4310477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28155" y="5781789"/>
            <a:ext cx="5235797" cy="66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4500" b="1" kern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ahoma" pitchFamily="34" charset="0"/>
              </a:rPr>
              <a:t>Gold Award in 2016</a:t>
            </a:r>
            <a:r>
              <a:rPr lang="en-US" altLang="zh-HK" sz="3300" dirty="0" smtClean="0"/>
              <a:t/>
            </a:r>
            <a:br>
              <a:rPr lang="en-US" altLang="zh-HK" sz="3300" dirty="0" smtClean="0"/>
            </a:br>
            <a:endParaRPr lang="zh-HK" altLang="en-US" sz="33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38420" y="5219198"/>
            <a:ext cx="4505452" cy="100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2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CLP Green Plus Award</a:t>
            </a:r>
            <a:r>
              <a:rPr lang="en-US" altLang="zh-HK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/>
            </a:r>
            <a:br>
              <a:rPr lang="en-US" altLang="zh-HK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</a:br>
            <a:r>
              <a:rPr lang="en-US" altLang="zh-HK" sz="23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Public Organization &amp; Utility Group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endParaRPr lang="zh-HK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935521" y="5189970"/>
            <a:ext cx="5231904" cy="586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defPPr>
              <a:defRPr lang="zh-HK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 ker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altLang="zh-HK" dirty="0"/>
              <a:t>BEAM Plus </a:t>
            </a:r>
            <a:r>
              <a:rPr lang="en-US" altLang="zh-HK" dirty="0" smtClean="0"/>
              <a:t>Award (Block E) </a:t>
            </a:r>
          </a:p>
          <a:p>
            <a:r>
              <a:rPr lang="en-US" altLang="zh-HK" sz="3000" dirty="0" smtClean="0"/>
              <a:t>(New Building V1.1)</a:t>
            </a:r>
            <a:endParaRPr lang="zh-HK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935521" y="5659983"/>
            <a:ext cx="5184576" cy="791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5300" b="1" kern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ahoma" pitchFamily="34" charset="0"/>
              </a:rPr>
              <a:t>Bronze Award in 2017</a:t>
            </a:r>
            <a:r>
              <a:rPr lang="en-US" altLang="zh-HK" sz="3300" dirty="0" smtClean="0"/>
              <a:t/>
            </a:r>
            <a:br>
              <a:rPr lang="en-US" altLang="zh-HK" sz="3300" dirty="0" smtClean="0"/>
            </a:br>
            <a:endParaRPr lang="zh-HK" altLang="en-US" sz="33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520" y="2000838"/>
            <a:ext cx="4673725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2730" y="0"/>
            <a:ext cx="7871456" cy="634908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91825" y="6608820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z="1600"/>
              <a:pPr/>
              <a:t>35</a:t>
            </a:fld>
            <a:r>
              <a:rPr lang="zh-HK" altLang="en-US" sz="1600" dirty="0"/>
              <a:t> </a:t>
            </a:r>
            <a:r>
              <a:rPr lang="en-US" altLang="zh-HK" sz="1600" dirty="0"/>
              <a:t>of </a:t>
            </a:r>
            <a:r>
              <a:rPr lang="en-US" altLang="zh-HK" sz="1600" dirty="0" smtClean="0"/>
              <a:t>36</a:t>
            </a:r>
            <a:endParaRPr lang="zh-HK" altLang="en-US" sz="1600" dirty="0"/>
          </a:p>
          <a:p>
            <a:endParaRPr lang="zh-HK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038035" y="142357"/>
            <a:ext cx="2951817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Mis</a:t>
            </a:r>
            <a:r>
              <a:rPr lang="en-US" altLang="zh-HK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sion</a:t>
            </a:r>
            <a:endParaRPr lang="zh-HK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56" y="1485436"/>
            <a:ext cx="2699792" cy="2024844"/>
          </a:xfrm>
          <a:prstGeom prst="rect">
            <a:avLst/>
          </a:prstGeom>
        </p:spPr>
      </p:pic>
      <p:pic>
        <p:nvPicPr>
          <p:cNvPr id="7" name="Picture 2" descr="相關圖片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0116" y="2362802"/>
            <a:ext cx="2750815" cy="193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820116" y="2679283"/>
            <a:ext cx="27366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Sustainable</a:t>
            </a:r>
          </a:p>
          <a:p>
            <a:pPr algn="ctr"/>
            <a:r>
              <a:rPr lang="en-US" altLang="zh-TW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Hospital</a:t>
            </a:r>
            <a:endParaRPr lang="zh-TW" alt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69" l="237" r="1000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3814458"/>
            <a:ext cx="1440160" cy="256473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889" y="3544684"/>
            <a:ext cx="3174461" cy="211656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2051" y1="15294" x2="88363" y2="21569"/>
                        <a14:foregroundMark x1="94477" y1="36667" x2="97436" y2="40980"/>
                        <a14:foregroundMark x1="56213" y1="3922" x2="67653" y2="5294"/>
                        <a14:foregroundMark x1="9862" y1="16275" x2="18935" y2="14314"/>
                        <a14:foregroundMark x1="13609" y1="80392" x2="19921" y2="8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889" y="260648"/>
            <a:ext cx="2904632" cy="29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4172934793"/>
              </p:ext>
            </p:extLst>
          </p:nvPr>
        </p:nvGraphicFramePr>
        <p:xfrm>
          <a:off x="119336" y="908720"/>
          <a:ext cx="7068386" cy="5629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72" y="1277531"/>
            <a:ext cx="4277821" cy="427373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C8C-C7C3-43CC-8231-B2350E0267DA}" type="slidenum">
              <a:rPr lang="zh-HK" altLang="en-US" smtClean="0"/>
              <a:t>36</a:t>
            </a:fld>
            <a:r>
              <a:rPr lang="zh-HK" altLang="en-US" dirty="0" smtClean="0"/>
              <a:t> </a:t>
            </a:r>
            <a:r>
              <a:rPr lang="en-US" altLang="zh-HK" dirty="0" smtClean="0"/>
              <a:t>of 36</a:t>
            </a:r>
            <a:endParaRPr lang="zh-HK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927648" y="181605"/>
            <a:ext cx="9649072" cy="1088472"/>
          </a:xfrm>
        </p:spPr>
        <p:txBody>
          <a:bodyPr>
            <a:normAutofit fontScale="90000"/>
          </a:bodyPr>
          <a:lstStyle/>
          <a:p>
            <a:r>
              <a:rPr lang="en-US" altLang="zh-HK" sz="4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Role of Engineer/ Facilities Manager</a:t>
            </a:r>
            <a:r>
              <a:rPr lang="en-US" altLang="zh-HK" dirty="0"/>
              <a:t/>
            </a:r>
            <a:br>
              <a:rPr lang="en-US" altLang="zh-HK" dirty="0"/>
            </a:br>
            <a:endParaRPr lang="zh-HK" altLang="en-US" dirty="0"/>
          </a:p>
        </p:txBody>
      </p:sp>
      <p:pic>
        <p:nvPicPr>
          <p:cNvPr id="6" name="Picture 6" descr="http://pic26.nipic.com/20121224/4499633_205511285366_2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6120" y="725841"/>
            <a:ext cx="4749688" cy="445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146742" y="5352112"/>
            <a:ext cx="6094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kern="0" dirty="0" smtClea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ahoma" pitchFamily="34" charset="0"/>
              </a:rPr>
              <a:t>Engineers / Facilities Manager </a:t>
            </a:r>
            <a:r>
              <a:rPr lang="en-US" altLang="zh-HK" sz="2400" kern="0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ahoma" pitchFamily="34" charset="0"/>
              </a:rPr>
              <a:t>can save the </a:t>
            </a:r>
            <a:r>
              <a:rPr lang="en-US" altLang="zh-HK" sz="2400" kern="0" dirty="0" smtClea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ahoma" pitchFamily="34" charset="0"/>
              </a:rPr>
              <a:t>World.</a:t>
            </a:r>
            <a:endParaRPr lang="zh-HK" altLang="en-US" sz="2400" dirty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17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832304" y="649287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/>
              <a:pPr/>
              <a:t>37</a:t>
            </a:fld>
            <a:r>
              <a:rPr lang="zh-HK" altLang="en-US" dirty="0" smtClean="0"/>
              <a:t> </a:t>
            </a:r>
            <a:r>
              <a:rPr lang="en-US" altLang="zh-HK" dirty="0" smtClean="0"/>
              <a:t>of 36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3" y="2088232"/>
            <a:ext cx="8209807" cy="5229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872" y="-1179512"/>
            <a:ext cx="7248128" cy="72481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231852"/>
            <a:ext cx="5529186" cy="58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64248" y="6458024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>
                <a:solidFill>
                  <a:schemeClr val="tx1"/>
                </a:solidFill>
              </a:rPr>
              <a:t>4</a:t>
            </a:fld>
            <a:r>
              <a:rPr lang="zh-HK" altLang="en-US" dirty="0" smtClean="0">
                <a:solidFill>
                  <a:schemeClr val="tx1"/>
                </a:solidFill>
              </a:rPr>
              <a:t> </a:t>
            </a:r>
            <a:r>
              <a:rPr lang="en-US" altLang="zh-HK" dirty="0" smtClean="0">
                <a:solidFill>
                  <a:schemeClr val="tx1"/>
                </a:solidFill>
              </a:rPr>
              <a:t>of 36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992142" y="31315"/>
            <a:ext cx="9199858" cy="960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Electricity Consumption </a:t>
            </a:r>
            <a:r>
              <a:rPr lang="en-US" altLang="zh-HK" sz="30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in Hong Kong</a:t>
            </a:r>
          </a:p>
          <a:p>
            <a:r>
              <a:rPr lang="en-US" altLang="zh-HK" sz="3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Commercial Building </a:t>
            </a:r>
            <a:endParaRPr lang="en-US" altLang="zh-HK" sz="30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932965"/>
              </p:ext>
            </p:extLst>
          </p:nvPr>
        </p:nvGraphicFramePr>
        <p:xfrm>
          <a:off x="2273788" y="1087319"/>
          <a:ext cx="8142692" cy="4764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0101451" y="5108761"/>
            <a:ext cx="163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1970  15,950 TJ</a:t>
            </a:r>
            <a:endParaRPr lang="zh-HK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101452" y="4744999"/>
            <a:ext cx="163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1980  39,186 TJ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101450" y="4174397"/>
            <a:ext cx="163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1990  85,553 TJ</a:t>
            </a:r>
            <a:endParaRPr lang="zh-HK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042939" y="3128656"/>
            <a:ext cx="174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2000  130,350 TJ</a:t>
            </a:r>
            <a:endParaRPr lang="zh-HK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0035848" y="2757723"/>
            <a:ext cx="175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2010  150,307 TJ</a:t>
            </a:r>
            <a:endParaRPr lang="zh-HK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0035848" y="2472422"/>
            <a:ext cx="174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2017  157,216 TJ</a:t>
            </a:r>
            <a:endParaRPr lang="zh-HK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361541" y="5669473"/>
            <a:ext cx="83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Month</a:t>
            </a:r>
            <a:endParaRPr lang="zh-HK" altLang="en-US" b="1" dirty="0"/>
          </a:p>
        </p:txBody>
      </p:sp>
      <p:sp>
        <p:nvSpPr>
          <p:cNvPr id="14" name="文字方塊 13"/>
          <p:cNvSpPr txBox="1"/>
          <p:nvPr/>
        </p:nvSpPr>
        <p:spPr>
          <a:xfrm rot="16200000">
            <a:off x="1731667" y="2994552"/>
            <a:ext cx="10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err="1"/>
              <a:t>Terajoule</a:t>
            </a:r>
            <a:endParaRPr lang="zh-HK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27281" y="902653"/>
            <a:ext cx="17265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1970s</a:t>
            </a:r>
            <a:endParaRPr lang="zh-TW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2226" y="3800575"/>
            <a:ext cx="1864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2000s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898427" y="2996952"/>
            <a:ext cx="871680" cy="8976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28" y="1343031"/>
            <a:ext cx="1362330" cy="153670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84" y="4604676"/>
            <a:ext cx="1639004" cy="1434129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245506" y="6538912"/>
            <a:ext cx="4122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400" dirty="0" smtClean="0"/>
              <a:t>Information Source: Census and Statistics Department</a:t>
            </a:r>
            <a:endParaRPr lang="zh-HK" altLang="en-US" sz="1400" dirty="0"/>
          </a:p>
        </p:txBody>
      </p:sp>
      <p:sp>
        <p:nvSpPr>
          <p:cNvPr id="3" name="矩形 2"/>
          <p:cNvSpPr/>
          <p:nvPr/>
        </p:nvSpPr>
        <p:spPr>
          <a:xfrm>
            <a:off x="6694811" y="1548984"/>
            <a:ext cx="1794520" cy="3803641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矩形 20"/>
          <p:cNvSpPr/>
          <p:nvPr/>
        </p:nvSpPr>
        <p:spPr>
          <a:xfrm>
            <a:off x="6325638" y="1087319"/>
            <a:ext cx="25328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Summer Time</a:t>
            </a:r>
            <a:endParaRPr lang="zh-TW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9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6280" y="649287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>
                <a:solidFill>
                  <a:schemeClr val="tx1"/>
                </a:solidFill>
              </a:rPr>
              <a:t>5</a:t>
            </a:fld>
            <a:r>
              <a:rPr lang="zh-HK" altLang="en-US" dirty="0" smtClean="0">
                <a:solidFill>
                  <a:schemeClr val="tx1"/>
                </a:solidFill>
              </a:rPr>
              <a:t> </a:t>
            </a:r>
            <a:r>
              <a:rPr lang="en-US" altLang="zh-HK" dirty="0" smtClean="0">
                <a:solidFill>
                  <a:schemeClr val="tx1"/>
                </a:solidFill>
              </a:rPr>
              <a:t>of 36</a:t>
            </a:r>
            <a:endParaRPr lang="zh-HK" altLang="en-US" dirty="0">
              <a:solidFill>
                <a:schemeClr val="tx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1027313"/>
            <a:ext cx="4070202" cy="5338840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2992142" y="-210132"/>
            <a:ext cx="9199858" cy="1237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Hong Kong’s Climate Action Plan 2030+</a:t>
            </a:r>
            <a:endParaRPr lang="en-US" altLang="zh-HK" sz="30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668" y="1761028"/>
            <a:ext cx="7370218" cy="387140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45506" y="6538912"/>
            <a:ext cx="3302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400" dirty="0" smtClean="0"/>
              <a:t>Information Source: Environmental Bureau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744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380" y="1124744"/>
            <a:ext cx="3086797" cy="436981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60296" y="6634435"/>
            <a:ext cx="2743200" cy="259333"/>
          </a:xfrm>
        </p:spPr>
        <p:txBody>
          <a:bodyPr/>
          <a:lstStyle/>
          <a:p>
            <a:fld id="{ABFD2C8C-C7C3-43CC-8231-B2350E0267DA}" type="slidenum">
              <a:rPr lang="zh-HK" altLang="en-US" smtClean="0">
                <a:solidFill>
                  <a:schemeClr val="tx1"/>
                </a:solidFill>
              </a:rPr>
              <a:pPr/>
              <a:t>6</a:t>
            </a:fld>
            <a:r>
              <a:rPr lang="zh-HK" altLang="en-US" dirty="0" smtClean="0">
                <a:solidFill>
                  <a:schemeClr val="tx1"/>
                </a:solidFill>
              </a:rPr>
              <a:t> </a:t>
            </a:r>
            <a:r>
              <a:rPr lang="en-US" altLang="zh-HK" dirty="0">
                <a:solidFill>
                  <a:schemeClr val="tx1"/>
                </a:solidFill>
              </a:rPr>
              <a:t>of </a:t>
            </a:r>
            <a:r>
              <a:rPr lang="en-US" altLang="zh-HK" dirty="0" smtClean="0">
                <a:solidFill>
                  <a:schemeClr val="tx1"/>
                </a:solidFill>
              </a:rPr>
              <a:t>36</a:t>
            </a:r>
            <a:endParaRPr lang="zh-HK" altLang="en-US" dirty="0">
              <a:solidFill>
                <a:schemeClr val="tx1"/>
              </a:solidFill>
            </a:endParaRPr>
          </a:p>
          <a:p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49" b="2"/>
          <a:stretch/>
        </p:blipFill>
        <p:spPr>
          <a:xfrm>
            <a:off x="4871864" y="4412419"/>
            <a:ext cx="6336704" cy="10741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97016" y="5494562"/>
            <a:ext cx="70567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Energy Saving Timeline for Government Buildings </a:t>
            </a:r>
          </a:p>
          <a:p>
            <a:pPr algn="ctr"/>
            <a:r>
              <a:rPr lang="en-US" altLang="zh-TW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(2013/14 data as baseline)</a:t>
            </a:r>
            <a:endParaRPr lang="zh-TW" altLang="en-US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992142" y="31315"/>
            <a:ext cx="9199858" cy="1237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Energy Saving Plan for Hong Kong’s Built Environment (2015 – 2025 +)</a:t>
            </a:r>
            <a:endParaRPr lang="en-US" altLang="zh-HK" sz="30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630" y="1124744"/>
            <a:ext cx="5917171" cy="313654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45506" y="6538912"/>
            <a:ext cx="3302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400" dirty="0" smtClean="0"/>
              <a:t>Information Source: Environmental Bureau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57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C8C-C7C3-43CC-8231-B2350E0267DA}" type="slidenum">
              <a:rPr lang="zh-HK" altLang="en-US" smtClean="0"/>
              <a:t>7</a:t>
            </a:fld>
            <a:r>
              <a:rPr lang="zh-HK" altLang="en-US" dirty="0" smtClean="0"/>
              <a:t> </a:t>
            </a:r>
            <a:r>
              <a:rPr lang="en-US" altLang="zh-HK" dirty="0" smtClean="0"/>
              <a:t>of 36</a:t>
            </a:r>
            <a:endParaRPr lang="zh-HK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071664" y="-49854"/>
            <a:ext cx="6192688" cy="1237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000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Retro-commissioning</a:t>
            </a:r>
            <a:endParaRPr lang="en-US" altLang="zh-HK" sz="3000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0"/>
          <a:stretch/>
        </p:blipFill>
        <p:spPr>
          <a:xfrm>
            <a:off x="551384" y="1124744"/>
            <a:ext cx="3528392" cy="493143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079776" y="1120738"/>
            <a:ext cx="8207063" cy="10295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192024" rIns="192024" bIns="192024" numCol="1" spcCol="1270" anchor="b" anchorCtr="0">
            <a:noAutofit/>
          </a:bodyPr>
          <a:lstStyle/>
          <a:p>
            <a:r>
              <a:rPr lang="en-US" altLang="zh-HK" sz="2800" dirty="0">
                <a:solidFill>
                  <a:schemeClr val="tx1"/>
                </a:solidFill>
              </a:rPr>
              <a:t>“Retro-commissioning” is one of the key initiatives to promote energy saving for </a:t>
            </a:r>
            <a:r>
              <a:rPr lang="en-US" altLang="zh-HK" sz="2800" b="1" u="sng" dirty="0">
                <a:solidFill>
                  <a:schemeClr val="tx1"/>
                </a:solidFill>
              </a:rPr>
              <a:t>existing building</a:t>
            </a:r>
            <a:r>
              <a:rPr lang="en-US" altLang="zh-HK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矩形 11"/>
          <p:cNvSpPr/>
          <p:nvPr/>
        </p:nvSpPr>
        <p:spPr>
          <a:xfrm>
            <a:off x="4264895" y="2106441"/>
            <a:ext cx="78343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HK" sz="2000" dirty="0"/>
          </a:p>
          <a:p>
            <a:pPr algn="just"/>
            <a:r>
              <a:rPr lang="en-US" altLang="zh-HK" sz="2800" b="1" u="sng" dirty="0"/>
              <a:t>Retro-commissioning (</a:t>
            </a:r>
            <a:r>
              <a:rPr lang="en-US" altLang="zh-HK" sz="2800" b="1" u="sng" dirty="0" err="1"/>
              <a:t>RCx</a:t>
            </a:r>
            <a:r>
              <a:rPr lang="en-US" altLang="zh-HK" sz="2800" b="1" u="sng" dirty="0"/>
              <a:t>) </a:t>
            </a:r>
            <a:r>
              <a:rPr lang="en-US" altLang="zh-HK" sz="2800" dirty="0"/>
              <a:t>is a systematic process to periodically check an existing building’s performance to identify operational improvements that can save energy and thus lower energy bills and improve indoor environment.</a:t>
            </a:r>
            <a:endParaRPr lang="zh-HK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5506" y="6538912"/>
            <a:ext cx="2108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400" dirty="0" smtClean="0"/>
              <a:t>Information Source: EMSD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9883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60096" y="0"/>
            <a:ext cx="4104456" cy="602128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7320136" y="20728"/>
            <a:ext cx="3456384" cy="32403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 5"/>
          <p:cNvSpPr/>
          <p:nvPr/>
        </p:nvSpPr>
        <p:spPr>
          <a:xfrm>
            <a:off x="7104112" y="5420670"/>
            <a:ext cx="3672408" cy="24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78969" y="4578763"/>
            <a:ext cx="4281192" cy="1480648"/>
          </a:xfrm>
        </p:spPr>
        <p:txBody>
          <a:bodyPr>
            <a:normAutofit fontScale="90000"/>
          </a:bodyPr>
          <a:lstStyle/>
          <a:p>
            <a:r>
              <a:rPr lang="en-US" altLang="zh-HK" sz="49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Background</a:t>
            </a:r>
            <a:r>
              <a:rPr lang="en-US" altLang="zh-HK" sz="28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/>
            </a:r>
            <a:br>
              <a:rPr lang="en-US" altLang="zh-HK" sz="28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</a:br>
            <a:r>
              <a:rPr lang="en-US" altLang="zh-HK" sz="22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Hong Kong Baptist Hospital</a:t>
            </a:r>
            <a:r>
              <a:rPr lang="zh-HK" altLang="en-US" sz="28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/>
            </a:r>
            <a:br>
              <a:rPr lang="zh-HK" altLang="en-US" sz="28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</a:br>
            <a:r>
              <a:rPr lang="en-US" altLang="zh-HK" sz="28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/>
            </a:r>
            <a:br>
              <a:rPr lang="en-US" altLang="zh-HK" sz="2800" b="1" kern="0" dirty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</a:br>
            <a:endParaRPr lang="zh-HK" altLang="en-US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616280" y="6499225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>
                <a:solidFill>
                  <a:schemeClr val="tx1"/>
                </a:solidFill>
              </a:rPr>
              <a:pPr/>
              <a:t>8</a:t>
            </a:fld>
            <a:r>
              <a:rPr lang="zh-HK" altLang="en-US" dirty="0" smtClean="0">
                <a:solidFill>
                  <a:schemeClr val="tx1"/>
                </a:solidFill>
              </a:rPr>
              <a:t> </a:t>
            </a:r>
            <a:r>
              <a:rPr lang="en-US" altLang="zh-HK" dirty="0">
                <a:solidFill>
                  <a:schemeClr val="tx1"/>
                </a:solidFill>
              </a:rPr>
              <a:t>of </a:t>
            </a:r>
            <a:r>
              <a:rPr lang="en-US" altLang="zh-HK" dirty="0" smtClean="0">
                <a:solidFill>
                  <a:schemeClr val="tx1"/>
                </a:solidFill>
              </a:rPr>
              <a:t>36</a:t>
            </a:r>
            <a:endParaRPr lang="zh-HK" altLang="en-US" dirty="0">
              <a:solidFill>
                <a:schemeClr val="tx1"/>
              </a:solidFill>
            </a:endParaRPr>
          </a:p>
        </p:txBody>
      </p:sp>
      <p:pic>
        <p:nvPicPr>
          <p:cNvPr id="7" name="Picture 13" descr="C:\Users\11961\Desktop\green-build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00" l="0" r="95778">
                        <a14:foregroundMark x1="22444" y1="69778" x2="22444" y2="69778"/>
                        <a14:foregroundMark x1="17111" y1="74444" x2="17111" y2="74444"/>
                        <a14:foregroundMark x1="21556" y1="79111" x2="21556" y2="79111"/>
                        <a14:foregroundMark x1="20667" y1="74222" x2="20667" y2="74222"/>
                        <a14:foregroundMark x1="20889" y1="84444" x2="20889" y2="84444"/>
                        <a14:foregroundMark x1="16889" y1="85778" x2="16889" y2="8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4" y="161892"/>
            <a:ext cx="6696108" cy="66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1318671"/>
            <a:ext cx="3544018" cy="27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4601760" y="1329879"/>
            <a:ext cx="4309558" cy="37581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3672" y="103184"/>
            <a:ext cx="8335838" cy="1010126"/>
          </a:xfrm>
        </p:spPr>
        <p:txBody>
          <a:bodyPr>
            <a:normAutofit/>
          </a:bodyPr>
          <a:lstStyle/>
          <a:p>
            <a:r>
              <a:rPr lang="en-US" altLang="zh-HK" b="1" kern="0" dirty="0" smtClean="0">
                <a:ln>
                  <a:solidFill>
                    <a:schemeClr val="tx1"/>
                  </a:solidFill>
                </a:ln>
                <a:solidFill>
                  <a:srgbClr val="FE9900"/>
                </a:solidFill>
                <a:latin typeface="Arial Black" panose="020B0A04020102020204" pitchFamily="34" charset="0"/>
                <a:cs typeface="Tahoma" pitchFamily="34" charset="0"/>
              </a:rPr>
              <a:t>Hospital Development</a:t>
            </a:r>
            <a:endParaRPr lang="en-US" altLang="zh-HK" b="1" kern="0" dirty="0">
              <a:ln>
                <a:solidFill>
                  <a:schemeClr val="tx1"/>
                </a:solidFill>
              </a:ln>
              <a:solidFill>
                <a:srgbClr val="FE99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828856" y="6496229"/>
            <a:ext cx="2743200" cy="365125"/>
          </a:xfrm>
        </p:spPr>
        <p:txBody>
          <a:bodyPr/>
          <a:lstStyle/>
          <a:p>
            <a:fld id="{ABFD2C8C-C7C3-43CC-8231-B2350E0267DA}" type="slidenum">
              <a:rPr lang="zh-HK" altLang="en-US" smtClean="0">
                <a:solidFill>
                  <a:schemeClr val="tx1"/>
                </a:solidFill>
              </a:rPr>
              <a:t>9</a:t>
            </a:fld>
            <a:r>
              <a:rPr lang="zh-HK" altLang="en-US" dirty="0" smtClean="0">
                <a:solidFill>
                  <a:schemeClr val="tx1"/>
                </a:solidFill>
              </a:rPr>
              <a:t> </a:t>
            </a:r>
            <a:r>
              <a:rPr lang="en-US" altLang="zh-HK" dirty="0" smtClean="0">
                <a:solidFill>
                  <a:schemeClr val="tx1"/>
                </a:solidFill>
              </a:rPr>
              <a:t>of 36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6" name="＞形箭號 5"/>
          <p:cNvSpPr/>
          <p:nvPr/>
        </p:nvSpPr>
        <p:spPr>
          <a:xfrm>
            <a:off x="216739" y="5550624"/>
            <a:ext cx="11783917" cy="482982"/>
          </a:xfrm>
          <a:prstGeom prst="chevron">
            <a:avLst>
              <a:gd name="adj" fmla="val 10714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isometricOffAxis2Top"/>
              <a:lightRig rig="threePt" dir="t"/>
            </a:scene3d>
            <a:sp3d/>
          </a:bodyPr>
          <a:lstStyle/>
          <a:p>
            <a:pPr algn="ctr">
              <a:defRPr/>
            </a:pPr>
            <a:endParaRPr lang="zh-HK" alt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 rot="20542827">
            <a:off x="531291" y="5349895"/>
            <a:ext cx="1371564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Tahoma" pitchFamily="34" charset="0"/>
              </a:rPr>
              <a:t>1963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 rot="20542827">
            <a:off x="1805668" y="5350136"/>
            <a:ext cx="1371564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Tahoma" pitchFamily="34" charset="0"/>
              </a:rPr>
              <a:t>1979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 rot="20542827">
            <a:off x="3099750" y="5317045"/>
            <a:ext cx="1371564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Tahoma" pitchFamily="34" charset="0"/>
              </a:rPr>
              <a:t>1982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 rot="20542827">
            <a:off x="9148178" y="5300946"/>
            <a:ext cx="1371564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Tahoma" pitchFamily="34" charset="0"/>
              </a:rPr>
              <a:t>2008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20542827">
            <a:off x="10450257" y="5209510"/>
            <a:ext cx="1865269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Tahoma" pitchFamily="34" charset="0"/>
              </a:rPr>
              <a:t>2015</a:t>
            </a:r>
          </a:p>
        </p:txBody>
      </p:sp>
      <p:sp>
        <p:nvSpPr>
          <p:cNvPr id="4" name="立方體 3"/>
          <p:cNvSpPr/>
          <p:nvPr/>
        </p:nvSpPr>
        <p:spPr>
          <a:xfrm>
            <a:off x="47328" y="2635639"/>
            <a:ext cx="1800000" cy="2160000"/>
          </a:xfrm>
          <a:prstGeom prst="cub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立方體 17"/>
          <p:cNvSpPr/>
          <p:nvPr/>
        </p:nvSpPr>
        <p:spPr>
          <a:xfrm>
            <a:off x="1343472" y="2275879"/>
            <a:ext cx="1800000" cy="252000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立方體 18"/>
          <p:cNvSpPr/>
          <p:nvPr/>
        </p:nvSpPr>
        <p:spPr>
          <a:xfrm>
            <a:off x="2711624" y="1915879"/>
            <a:ext cx="1800000" cy="288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立方體 19"/>
          <p:cNvSpPr/>
          <p:nvPr/>
        </p:nvSpPr>
        <p:spPr>
          <a:xfrm>
            <a:off x="8976320" y="1557152"/>
            <a:ext cx="1800000" cy="3240000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立方體 20"/>
          <p:cNvSpPr/>
          <p:nvPr/>
        </p:nvSpPr>
        <p:spPr>
          <a:xfrm>
            <a:off x="10272464" y="1555519"/>
            <a:ext cx="1800000" cy="3240000"/>
          </a:xfrm>
          <a:prstGeom prst="cube">
            <a:avLst/>
          </a:prstGeom>
          <a:solidFill>
            <a:srgbClr val="9C5BCD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Title 1"/>
          <p:cNvSpPr txBox="1">
            <a:spLocks noChangeArrowheads="1"/>
          </p:cNvSpPr>
          <p:nvPr/>
        </p:nvSpPr>
        <p:spPr bwMode="auto">
          <a:xfrm>
            <a:off x="570105" y="2134297"/>
            <a:ext cx="1154920" cy="5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Sans Unicode" pitchFamily="34" charset="0"/>
              </a:rPr>
              <a:t>Block A</a:t>
            </a:r>
          </a:p>
        </p:txBody>
      </p:sp>
      <p:sp>
        <p:nvSpPr>
          <p:cNvPr id="23" name="Title 1"/>
          <p:cNvSpPr txBox="1">
            <a:spLocks noChangeArrowheads="1"/>
          </p:cNvSpPr>
          <p:nvPr/>
        </p:nvSpPr>
        <p:spPr bwMode="auto">
          <a:xfrm>
            <a:off x="1913990" y="1798464"/>
            <a:ext cx="1154920" cy="5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Sans Unicode" pitchFamily="34" charset="0"/>
              </a:rPr>
              <a:t>Block B</a:t>
            </a:r>
          </a:p>
        </p:txBody>
      </p:sp>
      <p:sp>
        <p:nvSpPr>
          <p:cNvPr id="24" name="Title 1"/>
          <p:cNvSpPr txBox="1">
            <a:spLocks noChangeArrowheads="1"/>
          </p:cNvSpPr>
          <p:nvPr/>
        </p:nvSpPr>
        <p:spPr bwMode="auto">
          <a:xfrm>
            <a:off x="3257875" y="1420214"/>
            <a:ext cx="1154920" cy="5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Sans Unicode" pitchFamily="34" charset="0"/>
              </a:rPr>
              <a:t>Block C</a:t>
            </a:r>
          </a:p>
        </p:txBody>
      </p:sp>
      <p:sp>
        <p:nvSpPr>
          <p:cNvPr id="25" name="Title 1"/>
          <p:cNvSpPr txBox="1">
            <a:spLocks noChangeArrowheads="1"/>
          </p:cNvSpPr>
          <p:nvPr/>
        </p:nvSpPr>
        <p:spPr bwMode="auto">
          <a:xfrm>
            <a:off x="9298860" y="1112051"/>
            <a:ext cx="1154920" cy="5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Sans Unicode" pitchFamily="34" charset="0"/>
              </a:rPr>
              <a:t>Block D</a:t>
            </a:r>
          </a:p>
        </p:txBody>
      </p:sp>
      <p:sp>
        <p:nvSpPr>
          <p:cNvPr id="26" name="Title 1"/>
          <p:cNvSpPr txBox="1">
            <a:spLocks noChangeArrowheads="1"/>
          </p:cNvSpPr>
          <p:nvPr/>
        </p:nvSpPr>
        <p:spPr bwMode="auto">
          <a:xfrm>
            <a:off x="10859593" y="1107089"/>
            <a:ext cx="1154920" cy="5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Sans Unicode" pitchFamily="34" charset="0"/>
              </a:rPr>
              <a:t>Block E</a:t>
            </a:r>
          </a:p>
        </p:txBody>
      </p:sp>
      <p:sp>
        <p:nvSpPr>
          <p:cNvPr id="27" name="Title 1"/>
          <p:cNvSpPr txBox="1">
            <a:spLocks noChangeArrowheads="1"/>
          </p:cNvSpPr>
          <p:nvPr/>
        </p:nvSpPr>
        <p:spPr bwMode="auto">
          <a:xfrm>
            <a:off x="-240704" y="3736035"/>
            <a:ext cx="1734665" cy="55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MRI Centre</a:t>
            </a: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Nuclear Medicine &amp; PET Centre</a:t>
            </a:r>
          </a:p>
          <a:p>
            <a:pPr marL="213750" eaLnBrk="1" hangingPunct="1"/>
            <a:endParaRPr kumimoji="0" lang="en-US" altLang="zh-HK" sz="1600" b="1" dirty="0" smtClean="0">
              <a:latin typeface="Lucida Sans Unicode" pitchFamily="34" charset="0"/>
            </a:endParaRPr>
          </a:p>
          <a:p>
            <a:pPr marL="213750" eaLnBrk="1" hangingPunct="1"/>
            <a:r>
              <a:rPr kumimoji="0" lang="en-US" altLang="zh-HK" sz="1600" b="1" dirty="0" smtClean="0">
                <a:latin typeface="Lucida Sans Unicode" pitchFamily="34" charset="0"/>
              </a:rPr>
              <a:t> 257 Beds</a:t>
            </a:r>
            <a:endParaRPr kumimoji="0" lang="en-US" altLang="zh-HK" sz="1600" b="1" dirty="0">
              <a:latin typeface="Lucida Sans Unicode" pitchFamily="34" charset="0"/>
            </a:endParaRPr>
          </a:p>
        </p:txBody>
      </p:sp>
      <p:sp>
        <p:nvSpPr>
          <p:cNvPr id="28" name="Title 1"/>
          <p:cNvSpPr txBox="1">
            <a:spLocks noChangeArrowheads="1"/>
          </p:cNvSpPr>
          <p:nvPr/>
        </p:nvSpPr>
        <p:spPr bwMode="auto">
          <a:xfrm>
            <a:off x="1415480" y="4420599"/>
            <a:ext cx="1154920" cy="5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latin typeface="Lucida Sans Unicode" pitchFamily="34" charset="0"/>
              </a:rPr>
              <a:t>320 Beds</a:t>
            </a:r>
            <a:endParaRPr kumimoji="0" lang="en-US" altLang="zh-HK" sz="1600" b="1" dirty="0">
              <a:latin typeface="Lucida Sans Unicode" pitchFamily="34" charset="0"/>
            </a:endParaRPr>
          </a:p>
        </p:txBody>
      </p:sp>
      <p:sp>
        <p:nvSpPr>
          <p:cNvPr id="30" name="Title 1"/>
          <p:cNvSpPr txBox="1">
            <a:spLocks noChangeArrowheads="1"/>
          </p:cNvSpPr>
          <p:nvPr/>
        </p:nvSpPr>
        <p:spPr bwMode="auto">
          <a:xfrm>
            <a:off x="2884707" y="4415747"/>
            <a:ext cx="1154920" cy="5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latin typeface="Lucida Sans Unicode" pitchFamily="34" charset="0"/>
              </a:rPr>
              <a:t>111 Beds</a:t>
            </a:r>
            <a:endParaRPr kumimoji="0" lang="en-US" altLang="zh-HK" sz="1600" b="1" dirty="0">
              <a:latin typeface="Lucida Sans Unicode" pitchFamily="34" charset="0"/>
            </a:endParaRPr>
          </a:p>
        </p:txBody>
      </p:sp>
      <p:sp>
        <p:nvSpPr>
          <p:cNvPr id="31" name="Title 1"/>
          <p:cNvSpPr txBox="1">
            <a:spLocks noChangeArrowheads="1"/>
          </p:cNvSpPr>
          <p:nvPr/>
        </p:nvSpPr>
        <p:spPr bwMode="auto">
          <a:xfrm>
            <a:off x="9045536" y="4365104"/>
            <a:ext cx="1154920" cy="5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latin typeface="Lucida Sans Unicode" pitchFamily="34" charset="0"/>
              </a:rPr>
              <a:t>94 Beds</a:t>
            </a:r>
            <a:endParaRPr kumimoji="0" lang="en-US" altLang="zh-HK" sz="1600" b="1" dirty="0">
              <a:latin typeface="Lucida Sans Unicode" pitchFamily="34" charset="0"/>
            </a:endParaRPr>
          </a:p>
        </p:txBody>
      </p:sp>
      <p:sp>
        <p:nvSpPr>
          <p:cNvPr id="32" name="Title 1"/>
          <p:cNvSpPr txBox="1">
            <a:spLocks noChangeArrowheads="1"/>
          </p:cNvSpPr>
          <p:nvPr/>
        </p:nvSpPr>
        <p:spPr bwMode="auto">
          <a:xfrm>
            <a:off x="10272464" y="4393573"/>
            <a:ext cx="1314757" cy="47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sz="1600" b="1" dirty="0" smtClean="0">
                <a:latin typeface="Lucida Sans Unicode" pitchFamily="34" charset="0"/>
              </a:rPr>
              <a:t>102  Beds</a:t>
            </a:r>
            <a:endParaRPr kumimoji="0" lang="en-US" altLang="zh-HK" sz="1600" b="1" dirty="0">
              <a:latin typeface="Lucida Sans Unicode" pitchFamily="34" charset="0"/>
            </a:endParaRPr>
          </a:p>
        </p:txBody>
      </p:sp>
      <p:sp>
        <p:nvSpPr>
          <p:cNvPr id="29" name="Title 1"/>
          <p:cNvSpPr txBox="1">
            <a:spLocks noChangeArrowheads="1"/>
          </p:cNvSpPr>
          <p:nvPr/>
        </p:nvSpPr>
        <p:spPr bwMode="auto">
          <a:xfrm>
            <a:off x="1120975" y="3420527"/>
            <a:ext cx="1734665" cy="55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Oncology Centre</a:t>
            </a: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OT</a:t>
            </a: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Skin &amp; Laser Centre</a:t>
            </a: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ENT Centre</a:t>
            </a: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Eye Centre</a:t>
            </a:r>
          </a:p>
          <a:p>
            <a:pPr marL="213750" eaLnBrk="1" hangingPunct="1"/>
            <a:endParaRPr kumimoji="0" lang="en-US" altLang="zh-HK" sz="1600" b="1" dirty="0" smtClean="0">
              <a:latin typeface="Lucida Sans Unicode" pitchFamily="34" charset="0"/>
            </a:endParaRPr>
          </a:p>
        </p:txBody>
      </p:sp>
      <p:sp>
        <p:nvSpPr>
          <p:cNvPr id="33" name="Title 1"/>
          <p:cNvSpPr txBox="1">
            <a:spLocks noChangeArrowheads="1"/>
          </p:cNvSpPr>
          <p:nvPr/>
        </p:nvSpPr>
        <p:spPr bwMode="auto">
          <a:xfrm>
            <a:off x="2423592" y="3029032"/>
            <a:ext cx="1786422" cy="54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Molecular Pathology Laboratory</a:t>
            </a: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Pharmacy</a:t>
            </a: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Radiotherapy</a:t>
            </a:r>
          </a:p>
        </p:txBody>
      </p:sp>
      <p:sp>
        <p:nvSpPr>
          <p:cNvPr id="34" name="Title 1"/>
          <p:cNvSpPr txBox="1">
            <a:spLocks noChangeArrowheads="1"/>
          </p:cNvSpPr>
          <p:nvPr/>
        </p:nvSpPr>
        <p:spPr bwMode="auto">
          <a:xfrm>
            <a:off x="8688288" y="2564904"/>
            <a:ext cx="1696725" cy="104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>
                <a:latin typeface="Lucida Sans Unicode" pitchFamily="34" charset="0"/>
              </a:rPr>
              <a:t>H</a:t>
            </a:r>
            <a:r>
              <a:rPr kumimoji="0" lang="en-US" altLang="zh-HK" sz="1600" b="1" dirty="0" smtClean="0">
                <a:latin typeface="Lucida Sans Unicode" pitchFamily="34" charset="0"/>
              </a:rPr>
              <a:t>eart Centre</a:t>
            </a: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Out-patient Centre</a:t>
            </a: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Specialist Centre</a:t>
            </a: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Pathology</a:t>
            </a: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endParaRPr kumimoji="0" lang="en-US" altLang="zh-HK" sz="1600" b="1" dirty="0" smtClean="0">
              <a:latin typeface="Lucida Sans Unicode" pitchFamily="34" charset="0"/>
            </a:endParaRPr>
          </a:p>
        </p:txBody>
      </p:sp>
      <p:sp>
        <p:nvSpPr>
          <p:cNvPr id="35" name="Title 1"/>
          <p:cNvSpPr txBox="1">
            <a:spLocks noChangeArrowheads="1"/>
          </p:cNvSpPr>
          <p:nvPr/>
        </p:nvSpPr>
        <p:spPr bwMode="auto">
          <a:xfrm>
            <a:off x="10043559" y="2740176"/>
            <a:ext cx="2028905" cy="104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ICU</a:t>
            </a: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Cardiac Catheterization Lab</a:t>
            </a:r>
            <a:endParaRPr kumimoji="0" lang="en-US" altLang="zh-HK" sz="1600" b="1" dirty="0">
              <a:latin typeface="Lucida Sans Unicode" pitchFamily="34" charset="0"/>
            </a:endParaRP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Radiology</a:t>
            </a: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>
                <a:latin typeface="Lucida Sans Unicode" pitchFamily="34" charset="0"/>
              </a:rPr>
              <a:t>Specialist </a:t>
            </a:r>
            <a:r>
              <a:rPr kumimoji="0" lang="en-US" altLang="zh-HK" sz="1600" b="1" dirty="0" smtClean="0">
                <a:latin typeface="Lucida Sans Unicode" pitchFamily="34" charset="0"/>
              </a:rPr>
              <a:t>Centre</a:t>
            </a: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r>
              <a:rPr kumimoji="0" lang="en-US" altLang="zh-HK" sz="1600" b="1" dirty="0" smtClean="0">
                <a:latin typeface="Lucida Sans Unicode" pitchFamily="34" charset="0"/>
              </a:rPr>
              <a:t>Pathology</a:t>
            </a:r>
          </a:p>
          <a:p>
            <a:pPr marL="285750" indent="-72000" eaLnBrk="1" hangingPunct="1">
              <a:buFont typeface="Arial" panose="020B0604020202020204" pitchFamily="34" charset="0"/>
              <a:buChar char="•"/>
            </a:pPr>
            <a:endParaRPr kumimoji="0" lang="en-US" altLang="zh-HK" sz="1600" b="1" dirty="0" smtClean="0">
              <a:latin typeface="Lucida Sans Unicode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56569" y="1555519"/>
            <a:ext cx="1152128" cy="1865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6" name="矩形 35"/>
          <p:cNvSpPr/>
          <p:nvPr/>
        </p:nvSpPr>
        <p:spPr>
          <a:xfrm>
            <a:off x="6085555" y="1555519"/>
            <a:ext cx="1319285" cy="1865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矩形 36"/>
          <p:cNvSpPr/>
          <p:nvPr/>
        </p:nvSpPr>
        <p:spPr>
          <a:xfrm>
            <a:off x="7417050" y="1549831"/>
            <a:ext cx="1199636" cy="187916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6358392" y="3735489"/>
            <a:ext cx="1321784" cy="918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矩形 38"/>
          <p:cNvSpPr/>
          <p:nvPr/>
        </p:nvSpPr>
        <p:spPr>
          <a:xfrm>
            <a:off x="7680177" y="3717032"/>
            <a:ext cx="966476" cy="936625"/>
          </a:xfrm>
          <a:prstGeom prst="rect">
            <a:avLst/>
          </a:prstGeom>
          <a:solidFill>
            <a:srgbClr val="9C5BC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4" name="直線接點 13"/>
          <p:cNvCxnSpPr/>
          <p:nvPr/>
        </p:nvCxnSpPr>
        <p:spPr>
          <a:xfrm>
            <a:off x="4634952" y="1355742"/>
            <a:ext cx="0" cy="3766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4892952" y="1339643"/>
            <a:ext cx="0" cy="3241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 flipV="1">
            <a:off x="4881967" y="4572001"/>
            <a:ext cx="1203588" cy="5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H="1">
            <a:off x="6078460" y="3420527"/>
            <a:ext cx="7095" cy="1183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 noChangeArrowheads="1"/>
          </p:cNvSpPr>
          <p:nvPr/>
        </p:nvSpPr>
        <p:spPr bwMode="auto">
          <a:xfrm rot="16200000">
            <a:off x="3627839" y="2519968"/>
            <a:ext cx="2377236" cy="30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13750" eaLnBrk="1" hangingPunct="1"/>
            <a:r>
              <a:rPr kumimoji="0" lang="en-US" altLang="zh-HK" sz="1600" b="1" dirty="0" smtClean="0">
                <a:latin typeface="Lucida Sans Unicode" pitchFamily="34" charset="0"/>
              </a:rPr>
              <a:t>Waterloo Road</a:t>
            </a:r>
          </a:p>
        </p:txBody>
      </p:sp>
      <p:sp>
        <p:nvSpPr>
          <p:cNvPr id="47" name="Title 1"/>
          <p:cNvSpPr txBox="1">
            <a:spLocks noChangeArrowheads="1"/>
          </p:cNvSpPr>
          <p:nvPr/>
        </p:nvSpPr>
        <p:spPr bwMode="auto">
          <a:xfrm>
            <a:off x="6380144" y="4612459"/>
            <a:ext cx="1786422" cy="54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13750" eaLnBrk="1" hangingPunct="1"/>
            <a:r>
              <a:rPr kumimoji="0" lang="en-US" altLang="zh-HK" sz="1600" b="1" dirty="0" smtClean="0">
                <a:latin typeface="Lucida Sans Unicode" pitchFamily="34" charset="0"/>
              </a:rPr>
              <a:t>Junction Road </a:t>
            </a:r>
          </a:p>
        </p:txBody>
      </p:sp>
      <p:sp>
        <p:nvSpPr>
          <p:cNvPr id="48" name="Title 1"/>
          <p:cNvSpPr txBox="1">
            <a:spLocks noChangeArrowheads="1"/>
          </p:cNvSpPr>
          <p:nvPr/>
        </p:nvSpPr>
        <p:spPr bwMode="auto">
          <a:xfrm>
            <a:off x="6939047" y="3316315"/>
            <a:ext cx="2253297" cy="54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13750" eaLnBrk="1" hangingPunct="1"/>
            <a:r>
              <a:rPr kumimoji="0" lang="en-US" altLang="zh-HK" sz="1600" b="1" dirty="0" smtClean="0">
                <a:latin typeface="Lucida Sans Unicode" pitchFamily="34" charset="0"/>
              </a:rPr>
              <a:t>Kam </a:t>
            </a:r>
            <a:r>
              <a:rPr kumimoji="0" lang="en-US" altLang="zh-HK" sz="1600" b="1" dirty="0" err="1" smtClean="0">
                <a:latin typeface="Lucida Sans Unicode" pitchFamily="34" charset="0"/>
              </a:rPr>
              <a:t>Shing</a:t>
            </a:r>
            <a:r>
              <a:rPr kumimoji="0" lang="en-US" altLang="zh-HK" sz="1600" b="1" dirty="0" smtClean="0">
                <a:latin typeface="Lucida Sans Unicode" pitchFamily="34" charset="0"/>
              </a:rPr>
              <a:t> Road </a:t>
            </a:r>
          </a:p>
        </p:txBody>
      </p:sp>
      <p:sp>
        <p:nvSpPr>
          <p:cNvPr id="49" name="矩形 48"/>
          <p:cNvSpPr/>
          <p:nvPr/>
        </p:nvSpPr>
        <p:spPr>
          <a:xfrm>
            <a:off x="6384032" y="3429001"/>
            <a:ext cx="83884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0" name="Title 1"/>
          <p:cNvSpPr txBox="1">
            <a:spLocks noChangeArrowheads="1"/>
          </p:cNvSpPr>
          <p:nvPr/>
        </p:nvSpPr>
        <p:spPr bwMode="auto">
          <a:xfrm>
            <a:off x="4776098" y="2264784"/>
            <a:ext cx="1213151" cy="54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13750" eaLnBrk="1" hangingPunct="1"/>
            <a:r>
              <a:rPr kumimoji="0" lang="en-US" altLang="zh-HK" sz="1600" b="1" dirty="0" smtClean="0">
                <a:latin typeface="Lucida Sans Unicode" pitchFamily="34" charset="0"/>
              </a:rPr>
              <a:t>Block A</a:t>
            </a:r>
          </a:p>
        </p:txBody>
      </p:sp>
      <p:sp>
        <p:nvSpPr>
          <p:cNvPr id="51" name="Title 1"/>
          <p:cNvSpPr txBox="1">
            <a:spLocks noChangeArrowheads="1"/>
          </p:cNvSpPr>
          <p:nvPr/>
        </p:nvSpPr>
        <p:spPr bwMode="auto">
          <a:xfrm>
            <a:off x="6121525" y="2276711"/>
            <a:ext cx="1213151" cy="54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13750" eaLnBrk="1" hangingPunct="1"/>
            <a:r>
              <a:rPr kumimoji="0" lang="en-US" altLang="zh-HK" sz="1600" b="1" dirty="0" smtClean="0">
                <a:latin typeface="Lucida Sans Unicode" pitchFamily="34" charset="0"/>
              </a:rPr>
              <a:t>Block B</a:t>
            </a:r>
          </a:p>
        </p:txBody>
      </p:sp>
      <p:sp>
        <p:nvSpPr>
          <p:cNvPr id="52" name="Title 1"/>
          <p:cNvSpPr txBox="1">
            <a:spLocks noChangeArrowheads="1"/>
          </p:cNvSpPr>
          <p:nvPr/>
        </p:nvSpPr>
        <p:spPr bwMode="auto">
          <a:xfrm>
            <a:off x="7345448" y="2275879"/>
            <a:ext cx="1213151" cy="54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13750" eaLnBrk="1" hangingPunct="1"/>
            <a:r>
              <a:rPr kumimoji="0" lang="en-US" altLang="zh-HK" sz="1600" b="1" dirty="0" smtClean="0">
                <a:latin typeface="Lucida Sans Unicode" pitchFamily="34" charset="0"/>
              </a:rPr>
              <a:t>Block C</a:t>
            </a:r>
          </a:p>
        </p:txBody>
      </p:sp>
      <p:sp>
        <p:nvSpPr>
          <p:cNvPr id="53" name="Title 1"/>
          <p:cNvSpPr txBox="1">
            <a:spLocks noChangeArrowheads="1"/>
          </p:cNvSpPr>
          <p:nvPr/>
        </p:nvSpPr>
        <p:spPr bwMode="auto">
          <a:xfrm>
            <a:off x="6383753" y="3958649"/>
            <a:ext cx="1213151" cy="54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13750" eaLnBrk="1" hangingPunct="1"/>
            <a:r>
              <a:rPr kumimoji="0" lang="en-US" altLang="zh-HK" sz="1600" b="1" dirty="0" smtClean="0">
                <a:latin typeface="Lucida Sans Unicode" pitchFamily="34" charset="0"/>
              </a:rPr>
              <a:t>Block D</a:t>
            </a:r>
          </a:p>
        </p:txBody>
      </p:sp>
      <p:sp>
        <p:nvSpPr>
          <p:cNvPr id="54" name="Title 1"/>
          <p:cNvSpPr txBox="1">
            <a:spLocks noChangeArrowheads="1"/>
          </p:cNvSpPr>
          <p:nvPr/>
        </p:nvSpPr>
        <p:spPr bwMode="auto">
          <a:xfrm>
            <a:off x="7484005" y="3958648"/>
            <a:ext cx="1213151" cy="54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13750" eaLnBrk="1" hangingPunct="1"/>
            <a:r>
              <a:rPr kumimoji="0" lang="en-US" altLang="zh-HK" sz="1600" b="1" dirty="0" smtClean="0">
                <a:latin typeface="Lucida Sans Unicode" pitchFamily="34" charset="0"/>
              </a:rPr>
              <a:t>Block E</a:t>
            </a:r>
          </a:p>
        </p:txBody>
      </p:sp>
    </p:spTree>
    <p:extLst>
      <p:ext uri="{BB962C8B-B14F-4D97-AF65-F5344CB8AC3E}">
        <p14:creationId xmlns:p14="http://schemas.microsoft.com/office/powerpoint/2010/main" val="39043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KBH Theme - Wide B_revised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BH Theme - Wide B_revised" id="{4D7BA6FE-335A-4612-A7BE-0B94EEA8C6C7}" vid="{BCD71A0C-FE38-455F-8B38-C91DFAB14F2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HKBH Theme - Wide B</Template>
  <TotalTime>21276</TotalTime>
  <Words>1756</Words>
  <Application>Microsoft Office PowerPoint</Application>
  <PresentationFormat>寬螢幕</PresentationFormat>
  <Paragraphs>561</Paragraphs>
  <Slides>37</Slides>
  <Notes>37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8" baseType="lpstr">
      <vt:lpstr>黑体</vt:lpstr>
      <vt:lpstr>宋体</vt:lpstr>
      <vt:lpstr>新細明體</vt:lpstr>
      <vt:lpstr>Arial</vt:lpstr>
      <vt:lpstr>Arial Black</vt:lpstr>
      <vt:lpstr>Calibri</vt:lpstr>
      <vt:lpstr>Calibri Light</vt:lpstr>
      <vt:lpstr>Lucida Sans Unicode</vt:lpstr>
      <vt:lpstr>Tahoma</vt:lpstr>
      <vt:lpstr>Times New Roman</vt:lpstr>
      <vt:lpstr>HKBH Theme - Wide B_revised</vt:lpstr>
      <vt:lpstr>PowerPoint 簡報</vt:lpstr>
      <vt:lpstr>Introduction</vt:lpstr>
      <vt:lpstr>PowerPoint 簡報</vt:lpstr>
      <vt:lpstr>PowerPoint 簡報</vt:lpstr>
      <vt:lpstr>PowerPoint 簡報</vt:lpstr>
      <vt:lpstr>PowerPoint 簡報</vt:lpstr>
      <vt:lpstr>PowerPoint 簡報</vt:lpstr>
      <vt:lpstr>Background Hong Kong Baptist Hospital  </vt:lpstr>
      <vt:lpstr>Hospital Development</vt:lpstr>
      <vt:lpstr>PowerPoint 簡報</vt:lpstr>
      <vt:lpstr>Retro-commissioning Planning</vt:lpstr>
      <vt:lpstr>1. Replacement of Oil free chillers at Hong Kong Baptist Hospital </vt:lpstr>
      <vt:lpstr>Oil free Chiller</vt:lpstr>
      <vt:lpstr>Electricity Saving for Selection of Chiller</vt:lpstr>
      <vt:lpstr>Consideration on Replacement of Chillers </vt:lpstr>
      <vt:lpstr>Consideration on Replacement of Chillers </vt:lpstr>
      <vt:lpstr>PowerPoint 簡報</vt:lpstr>
      <vt:lpstr>PowerPoint 簡報</vt:lpstr>
      <vt:lpstr>PowerPoint 簡報</vt:lpstr>
      <vt:lpstr>PowerPoint 簡報</vt:lpstr>
      <vt:lpstr>PowerPoint 簡報</vt:lpstr>
      <vt:lpstr>Electricity Saving of Combination of Chiller Plant at Block DE </vt:lpstr>
      <vt:lpstr>Combination of Chiller Plant at Block DE </vt:lpstr>
      <vt:lpstr>Electricity Saving of Combination of Chiller Plant at Block D</vt:lpstr>
      <vt:lpstr>Electricity Saving of Combination of Chiller Plant at Block DE</vt:lpstr>
      <vt:lpstr>PowerPoint 簡報</vt:lpstr>
      <vt:lpstr>PowerPoint 簡報</vt:lpstr>
      <vt:lpstr>PowerPoint 簡報</vt:lpstr>
      <vt:lpstr>PowerPoint 簡報</vt:lpstr>
      <vt:lpstr>PowerPoint 簡報</vt:lpstr>
      <vt:lpstr>Energy Saving of Interconnection of Chiller Plant at Block AB</vt:lpstr>
      <vt:lpstr>Benefits  A. Combination of Chiller Plant at Block DE  B. Interconnection of Chiller Plant at Block AB</vt:lpstr>
      <vt:lpstr>Electricity Consumption for Hong Kong Baptist Hospital in 2012 and 2017</vt:lpstr>
      <vt:lpstr>Appreciation </vt:lpstr>
      <vt:lpstr>PowerPoint 簡報</vt:lpstr>
      <vt:lpstr>Role of Engineer/ Facilities Manager </vt:lpstr>
      <vt:lpstr>PowerPoint 簡報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Ms KEI Man Ting 紀敏婷</dc:creator>
  <cp:lastModifiedBy>Mandy Kei Man Ting</cp:lastModifiedBy>
  <cp:revision>768</cp:revision>
  <cp:lastPrinted>2018-05-03T09:06:01Z</cp:lastPrinted>
  <dcterms:created xsi:type="dcterms:W3CDTF">2016-09-22T09:05:49Z</dcterms:created>
  <dcterms:modified xsi:type="dcterms:W3CDTF">2018-05-03T10:18:48Z</dcterms:modified>
</cp:coreProperties>
</file>